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92"/>
  </p:notesMasterIdLst>
  <p:sldIdLst>
    <p:sldId id="2031" r:id="rId2"/>
    <p:sldId id="2033" r:id="rId3"/>
    <p:sldId id="2037" r:id="rId4"/>
    <p:sldId id="2034" r:id="rId5"/>
    <p:sldId id="2038" r:id="rId6"/>
    <p:sldId id="2044" r:id="rId7"/>
    <p:sldId id="2048" r:id="rId8"/>
    <p:sldId id="2049" r:id="rId9"/>
    <p:sldId id="2046" r:id="rId10"/>
    <p:sldId id="2093" r:id="rId11"/>
    <p:sldId id="2100" r:id="rId12"/>
    <p:sldId id="2040" r:id="rId13"/>
    <p:sldId id="2062" r:id="rId14"/>
    <p:sldId id="2147" r:id="rId15"/>
    <p:sldId id="2148" r:id="rId16"/>
    <p:sldId id="2149" r:id="rId17"/>
    <p:sldId id="2150" r:id="rId18"/>
    <p:sldId id="2104" r:id="rId19"/>
    <p:sldId id="2151" r:id="rId20"/>
    <p:sldId id="2152" r:id="rId21"/>
    <p:sldId id="2153" r:id="rId22"/>
    <p:sldId id="2154" r:id="rId23"/>
    <p:sldId id="2155" r:id="rId24"/>
    <p:sldId id="2156" r:id="rId25"/>
    <p:sldId id="2157" r:id="rId26"/>
    <p:sldId id="2158" r:id="rId27"/>
    <p:sldId id="2159" r:id="rId28"/>
    <p:sldId id="2160" r:id="rId29"/>
    <p:sldId id="2161" r:id="rId30"/>
    <p:sldId id="2101" r:id="rId31"/>
    <p:sldId id="2043" r:id="rId32"/>
    <p:sldId id="2078" r:id="rId33"/>
    <p:sldId id="2080" r:id="rId34"/>
    <p:sldId id="2083" r:id="rId35"/>
    <p:sldId id="2085" r:id="rId36"/>
    <p:sldId id="2087" r:id="rId37"/>
    <p:sldId id="2095" r:id="rId38"/>
    <p:sldId id="2091" r:id="rId39"/>
    <p:sldId id="2146" r:id="rId40"/>
    <p:sldId id="2099" r:id="rId41"/>
    <p:sldId id="2102" r:id="rId42"/>
    <p:sldId id="2103" r:id="rId43"/>
    <p:sldId id="2086" r:id="rId44"/>
    <p:sldId id="2125" r:id="rId45"/>
    <p:sldId id="2126" r:id="rId46"/>
    <p:sldId id="2105" r:id="rId47"/>
    <p:sldId id="2057" r:id="rId48"/>
    <p:sldId id="2127" r:id="rId49"/>
    <p:sldId id="2076" r:id="rId50"/>
    <p:sldId id="2115" r:id="rId51"/>
    <p:sldId id="2123" r:id="rId52"/>
    <p:sldId id="2106" r:id="rId53"/>
    <p:sldId id="2090" r:id="rId54"/>
    <p:sldId id="2097" r:id="rId55"/>
    <p:sldId id="2108" r:id="rId56"/>
    <p:sldId id="2117" r:id="rId57"/>
    <p:sldId id="2122" r:id="rId58"/>
    <p:sldId id="2120" r:id="rId59"/>
    <p:sldId id="2128" r:id="rId60"/>
    <p:sldId id="2129" r:id="rId61"/>
    <p:sldId id="2074" r:id="rId62"/>
    <p:sldId id="2073" r:id="rId63"/>
    <p:sldId id="2110" r:id="rId64"/>
    <p:sldId id="2111" r:id="rId65"/>
    <p:sldId id="2112" r:id="rId66"/>
    <p:sldId id="2113" r:id="rId67"/>
    <p:sldId id="2114" r:id="rId68"/>
    <p:sldId id="2054" r:id="rId69"/>
    <p:sldId id="2118" r:id="rId70"/>
    <p:sldId id="2140" r:id="rId71"/>
    <p:sldId id="2141" r:id="rId72"/>
    <p:sldId id="2142" r:id="rId73"/>
    <p:sldId id="2136" r:id="rId74"/>
    <p:sldId id="2109" r:id="rId75"/>
    <p:sldId id="2065" r:id="rId76"/>
    <p:sldId id="2066" r:id="rId77"/>
    <p:sldId id="2068" r:id="rId78"/>
    <p:sldId id="2050" r:id="rId79"/>
    <p:sldId id="2052" r:id="rId80"/>
    <p:sldId id="2055" r:id="rId81"/>
    <p:sldId id="2132" r:id="rId82"/>
    <p:sldId id="2133" r:id="rId83"/>
    <p:sldId id="2056" r:id="rId84"/>
    <p:sldId id="2134" r:id="rId85"/>
    <p:sldId id="2135" r:id="rId86"/>
    <p:sldId id="2088" r:id="rId87"/>
    <p:sldId id="2143" r:id="rId88"/>
    <p:sldId id="2144" r:id="rId89"/>
    <p:sldId id="2081" r:id="rId90"/>
    <p:sldId id="2082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7EC5D93-11D0-234E-AAD0-690E990C8B26}">
          <p14:sldIdLst>
            <p14:sldId id="2031"/>
            <p14:sldId id="2033"/>
            <p14:sldId id="2037"/>
          </p14:sldIdLst>
        </p14:section>
        <p14:section name="High-Level Intro" id="{4736B0D5-99A9-C445-BD7C-DA11AD8A561D}">
          <p14:sldIdLst>
            <p14:sldId id="2034"/>
            <p14:sldId id="2038"/>
            <p14:sldId id="2044"/>
            <p14:sldId id="2048"/>
            <p14:sldId id="2049"/>
            <p14:sldId id="2046"/>
            <p14:sldId id="2093"/>
          </p14:sldIdLst>
        </p14:section>
        <p14:section name="A-Hands-on Mac" id="{0AC60006-3015-324E-B506-86B283054C59}">
          <p14:sldIdLst>
            <p14:sldId id="2100"/>
            <p14:sldId id="2040"/>
            <p14:sldId id="2062"/>
          </p14:sldIdLst>
        </p14:section>
        <p14:section name="A-Hands-on Windows" id="{752B2CFA-CCBB-6B43-A5FE-3C548FE26C88}">
          <p14:sldIdLst>
            <p14:sldId id="2147"/>
            <p14:sldId id="2148"/>
            <p14:sldId id="2149"/>
            <p14:sldId id="2150"/>
            <p14:sldId id="2104"/>
            <p14:sldId id="2151"/>
            <p14:sldId id="2152"/>
            <p14:sldId id="2153"/>
            <p14:sldId id="2154"/>
            <p14:sldId id="2155"/>
            <p14:sldId id="2156"/>
            <p14:sldId id="2157"/>
            <p14:sldId id="2158"/>
            <p14:sldId id="2159"/>
            <p14:sldId id="2160"/>
            <p14:sldId id="2161"/>
          </p14:sldIdLst>
        </p14:section>
        <p14:section name="B-Hands-on" id="{7BCA704E-2B0F-EF4A-ADC8-AEA007732372}">
          <p14:sldIdLst>
            <p14:sldId id="2101"/>
            <p14:sldId id="2043"/>
            <p14:sldId id="2078"/>
            <p14:sldId id="2080"/>
            <p14:sldId id="2083"/>
            <p14:sldId id="2085"/>
            <p14:sldId id="2087"/>
            <p14:sldId id="2095"/>
            <p14:sldId id="2091"/>
            <p14:sldId id="2146"/>
            <p14:sldId id="2099"/>
          </p14:sldIdLst>
        </p14:section>
        <p14:section name="B-Concept" id="{4355F78E-FF1D-FB4D-AB99-C2C4460E8578}">
          <p14:sldIdLst>
            <p14:sldId id="2102"/>
            <p14:sldId id="2103"/>
            <p14:sldId id="2086"/>
            <p14:sldId id="2125"/>
            <p14:sldId id="2126"/>
            <p14:sldId id="2105"/>
            <p14:sldId id="2057"/>
            <p14:sldId id="2127"/>
            <p14:sldId id="2076"/>
            <p14:sldId id="2115"/>
            <p14:sldId id="2123"/>
          </p14:sldIdLst>
        </p14:section>
        <p14:section name="C-Hands-on" id="{B60C9B4F-57B2-0546-96BE-8D4B86ED4557}">
          <p14:sldIdLst>
            <p14:sldId id="2106"/>
            <p14:sldId id="2090"/>
            <p14:sldId id="2097"/>
            <p14:sldId id="2108"/>
            <p14:sldId id="2117"/>
            <p14:sldId id="2122"/>
          </p14:sldIdLst>
        </p14:section>
        <p14:section name="C-Concept" id="{8C4D90BD-BF2A-5E45-BBD5-461AD60905EB}">
          <p14:sldIdLst>
            <p14:sldId id="2120"/>
            <p14:sldId id="2128"/>
            <p14:sldId id="2129"/>
            <p14:sldId id="2074"/>
          </p14:sldIdLst>
        </p14:section>
        <p14:section name="Workflow" id="{83F0644C-409C-C246-B0C8-AF62CEE274BF}">
          <p14:sldIdLst>
            <p14:sldId id="2073"/>
            <p14:sldId id="2110"/>
            <p14:sldId id="2111"/>
            <p14:sldId id="2112"/>
            <p14:sldId id="2113"/>
            <p14:sldId id="2114"/>
            <p14:sldId id="2054"/>
          </p14:sldIdLst>
        </p14:section>
        <p14:section name="Hands-on D" id="{FC80587C-336C-C14A-8743-15298943D3A9}">
          <p14:sldIdLst>
            <p14:sldId id="2118"/>
            <p14:sldId id="2140"/>
            <p14:sldId id="2141"/>
            <p14:sldId id="2142"/>
            <p14:sldId id="2136"/>
          </p14:sldIdLst>
        </p14:section>
        <p14:section name="Web Overview" id="{10872380-0B77-1D4F-99D4-62063867ACA2}">
          <p14:sldIdLst>
            <p14:sldId id="2109"/>
            <p14:sldId id="2065"/>
            <p14:sldId id="2066"/>
            <p14:sldId id="2068"/>
            <p14:sldId id="2050"/>
          </p14:sldIdLst>
        </p14:section>
        <p14:section name="CLI" id="{7F814109-AA6F-4648-B7CF-0B81D9D017F3}">
          <p14:sldIdLst>
            <p14:sldId id="2052"/>
            <p14:sldId id="2055"/>
            <p14:sldId id="2132"/>
            <p14:sldId id="2133"/>
            <p14:sldId id="2056"/>
            <p14:sldId id="2134"/>
            <p14:sldId id="2135"/>
          </p14:sldIdLst>
        </p14:section>
        <p14:section name="Appendix" id="{2B63E0DF-60C3-4541-8F12-6BB86D0758E7}">
          <p14:sldIdLst>
            <p14:sldId id="2088"/>
            <p14:sldId id="2143"/>
            <p14:sldId id="2144"/>
            <p14:sldId id="2081"/>
            <p14:sldId id="20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1E1F"/>
    <a:srgbClr val="F03E24"/>
    <a:srgbClr val="FFB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73"/>
    <p:restoredTop sz="91292"/>
  </p:normalViewPr>
  <p:slideViewPr>
    <p:cSldViewPr snapToGrid="0" snapToObjects="1" showGuides="1">
      <p:cViewPr varScale="1">
        <p:scale>
          <a:sx n="108" d="100"/>
          <a:sy n="108" d="100"/>
        </p:scale>
        <p:origin x="560" y="192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E4851C-EC11-EE47-B54D-D863EF5ED85D}" type="datetimeFigureOut">
              <a:rPr lang="en-US" smtClean="0"/>
              <a:t>5/19/20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E1432-67F2-8E4D-9C6D-89CE7AAB9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63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wsl/install-win10#complete-initialization-of-your-distro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microsoft.com/ja-jp/windows/wsl/install-win10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wsl/install-win10#complete-initialization-of-your-distro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microsoft.com/ja-jp/windows/wsl/install-win10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wsl/initialize-distro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microsoft.com/ja-jp/windows/wsl/initialize-distro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wsl/initialize-distro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microsoft.com/ja-jp/windows/wsl/initialize-distro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qiita.com/asazuke/items/f8eff69bce0bee083fcf#writing_hand_tone2wsl%E7%92%B0%E5%A2%83%E6%A7%8B%E7%AF%89%E5%80%8B%E4%BA%BA%E7%9A%84%E3%83%A1%E3%83%A2writing_hand_tone2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wsl/initialize-distro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microsoft.com/ja-jp/windows/wsl/initialize-distro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Customizing-Git-Git-Configuration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-scm.com/book/en/v2/Getting-Started-First-Time-Git-Setup" TargetMode="Externa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-status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atlassian.com/git/tutorials/inspecting-a-repository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-add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-commit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github/using-git/adding-a-remote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git-scm.com/docs/git-push" TargetMode="External"/><Relationship Id="rId4" Type="http://schemas.openxmlformats.org/officeDocument/2006/relationships/hyperlink" Target="https://git-scm.com/docs/git-remote" TargetMode="Externa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it-Basics-Working-with-Remotes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-scm.com/docs/git-remote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it-Basics-Working-with-Remotes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-scm.com/docs/git-remote" TargetMode="Externa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-push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github.com/training-kit/downloads/github-git-cheat-sheet/" TargetMode="External"/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github.com/training-kit/downloads/github-git-cheat-sheet/" TargetMode="External"/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359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https://help.github.com/en/</a:t>
            </a:r>
            <a:r>
              <a:rPr lang="en-US" dirty="0" err="1"/>
              <a:t>github</a:t>
            </a:r>
            <a:r>
              <a:rPr lang="en-US" dirty="0"/>
              <a:t>/authenticating-to-</a:t>
            </a:r>
            <a:r>
              <a:rPr lang="en-US" dirty="0" err="1"/>
              <a:t>github</a:t>
            </a:r>
            <a:r>
              <a:rPr lang="en-US" dirty="0"/>
              <a:t>/creating-a-personal-access-token-for-the-command-line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426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https://git-scm.com/book/en/v2/Getting-Started-Installing-Git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02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9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https://docs.microsoft.com/en-us/windows/wsl/install-win10#complete-initialization-of-your-distro</a:t>
            </a:r>
            <a:endParaRPr lang="en-US" dirty="0"/>
          </a:p>
          <a:p>
            <a:r>
              <a:rPr lang="en-US" dirty="0">
                <a:hlinkClick r:id="rId4"/>
              </a:rPr>
              <a:t>https://docs.microsoft.com/ja-jp/windows/wsl/install-win10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0964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https://docs.microsoft.com/en-us/windows/wsl/install-win10#complete-initialization-of-your-distro</a:t>
            </a:r>
            <a:endParaRPr lang="en-US" dirty="0"/>
          </a:p>
          <a:p>
            <a:r>
              <a:rPr lang="en-US" dirty="0">
                <a:hlinkClick r:id="rId4"/>
              </a:rPr>
              <a:t>https://docs.microsoft.com/ja-jp/windows/wsl/install-win10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493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https://docs.microsoft.com/en-us/windows/wsl/initialize-distro</a:t>
            </a:r>
            <a:endParaRPr lang="en-US" dirty="0"/>
          </a:p>
          <a:p>
            <a:r>
              <a:rPr lang="en-US" dirty="0">
                <a:hlinkClick r:id="rId4"/>
              </a:rPr>
              <a:t>https://docs.microsoft.com/ja-jp/windows/wsl/initialize-distro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5455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https://docs.microsoft.com/en-us/windows/wsl/initialize-distro</a:t>
            </a:r>
            <a:endParaRPr lang="en-US" dirty="0"/>
          </a:p>
          <a:p>
            <a:r>
              <a:rPr lang="en-US" dirty="0">
                <a:hlinkClick r:id="rId4"/>
              </a:rPr>
              <a:t>https://docs.microsoft.com/ja-jp/windows/wsl/initialize-distro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5053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https://git-scm.com/book/en/v2/Getting-Started-Installing-Git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149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https://qiita.com/asazuke/items/f8eff69bce0bee083fcf#writing_hand_tone2wsl%E7%92%B0%E5%A2%83%E6%A7%8B%E7%AF%89%E5%80%8B%E4%BA%BA%E7%9A%84%E3%83%A1%E3%83%A2writing_hand_tone2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0977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https://docs.microsoft.com/en-us/windows/wsl/initialize-distro</a:t>
            </a:r>
            <a:endParaRPr lang="en-US" dirty="0"/>
          </a:p>
          <a:p>
            <a:r>
              <a:rPr lang="en-US" dirty="0">
                <a:hlinkClick r:id="rId4"/>
              </a:rPr>
              <a:t>https://docs.microsoft.com/ja-jp/windows/wsl/initialize-distro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295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6828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https://git-scm.com/book/en/v2/Customizing-Git-Git-Configuration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https://git-scm.com/book/en/v2/Getting-Started-First-Time-Git-Setup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7377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1560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0953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https://git-scm.com/docs/git-status</a:t>
            </a:r>
            <a:endParaRPr lang="en-US" dirty="0"/>
          </a:p>
          <a:p>
            <a:r>
              <a:rPr lang="en-US" dirty="0">
                <a:hlinkClick r:id="rId4"/>
              </a:rPr>
              <a:t>https://www.atlassian.com/git/tutorials/inspecting-a-repository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7124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https://git-scm.com/docs/git-add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908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https://git-scm.com/docs/git-commit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0693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https://help.github.com/en/github/using-git/adding-a-remote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https://git-scm.com/docs/git-remote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https://git-scm.com/docs/git-push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0884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https://git-scm.com/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https://dev.to/sublimegeek/git-staging-area-explained-like-im-five-1anh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1716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https://git-scm.com/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https://dev.to/sublimegeek/git-staging-area-explained-like-im-five-1anh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4652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https://git-scm.com/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https://dev.to/sublimegeek/git-staging-area-explained-like-im-five-1anh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2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4599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https://git-scm.com/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https://dev.to/sublimegeek/git-staging-area-explained-like-im-five-1anh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6530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6022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https://git-scm.com/book/en/v2/Git-Basics-Working-with-Remotes</a:t>
            </a:r>
            <a:endParaRPr lang="en-US" dirty="0"/>
          </a:p>
          <a:p>
            <a:r>
              <a:rPr lang="en-US" dirty="0">
                <a:hlinkClick r:id="rId4"/>
              </a:rPr>
              <a:t>https://git-scm.com/docs/git-remote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499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https://git-scm.com/book/en/v2/Git-Basics-Working-with-Remotes</a:t>
            </a:r>
            <a:endParaRPr lang="en-US" dirty="0"/>
          </a:p>
          <a:p>
            <a:r>
              <a:rPr lang="en-US" dirty="0">
                <a:hlinkClick r:id="rId4"/>
              </a:rPr>
              <a:t>https://git-scm.com/docs/git-remote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5947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https://git-scm.com/docs/git-push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8106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932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2679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https://git-scm.com/book/en/v2/Git-Branching-Branches-in-a-Nutshell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9742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4946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67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4620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794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849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7912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243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085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579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1988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196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057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593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Similar to a game's checkpoint system.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save your current status of the game so if you were to miss up in the next level,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do not start all over but simply go back to where you last saved your spot.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851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0099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https://github.github.com/training-kit/downloads/github-git-cheat-sheet/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386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https://github.github.com/training-kit/downloads/github-git-cheat-sheet/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5140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5686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00066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239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Similar to a game's checkpoint system.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save your current status of the game so if you were to miss up in the next level,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do not start all over but simply go back to where you last saved your spot.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57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0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19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83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: Chart Compa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roxima Soft" panose="02000506030000020004" pitchFamily="2" charset="0"/>
              </a:defRPr>
            </a:lvl1pPr>
          </a:lstStyle>
          <a:p>
            <a:fld id="{558397C4-9BA9-451E-96B8-2039E4D09D67}" type="datetimeFigureOut">
              <a:rPr lang="zh-CN" altLang="en-US" smtClean="0"/>
              <a:pPr/>
              <a:t>2020/5/19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Proxima Soft" panose="02000506030000020004" pitchFamily="2" charset="0"/>
              </a:defRPr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roxima Soft" panose="02000506030000020004" pitchFamily="2" charset="0"/>
              </a:defRPr>
            </a:lvl1pPr>
          </a:lstStyle>
          <a:p>
            <a:fld id="{BFC65D4B-7918-401B-9616-52A4FEC7F1D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7788CD-2CD3-44AA-8276-9C626E53BA1A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7" name="bk object 16">
              <a:extLst>
                <a:ext uri="{FF2B5EF4-FFF2-40B4-BE49-F238E27FC236}">
                  <a16:creationId xmlns:a16="http://schemas.microsoft.com/office/drawing/2014/main" id="{1CE957C7-99DF-4A24-AABA-FE4D21287526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8" name="bk object 17">
              <a:extLst>
                <a:ext uri="{FF2B5EF4-FFF2-40B4-BE49-F238E27FC236}">
                  <a16:creationId xmlns:a16="http://schemas.microsoft.com/office/drawing/2014/main" id="{E02BFE5B-1AE2-4A81-9D2A-528C641E9FC9}"/>
                </a:ext>
              </a:extLst>
            </p:cNvPr>
            <p:cNvSpPr/>
            <p:nvPr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9" name="bk object 18">
              <a:extLst>
                <a:ext uri="{FF2B5EF4-FFF2-40B4-BE49-F238E27FC236}">
                  <a16:creationId xmlns:a16="http://schemas.microsoft.com/office/drawing/2014/main" id="{0FCC02E8-A9AB-4BF9-A51E-816642E14BC7}"/>
                </a:ext>
              </a:extLst>
            </p:cNvPr>
            <p:cNvSpPr/>
            <p:nvPr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0" name="bk object 19">
              <a:extLst>
                <a:ext uri="{FF2B5EF4-FFF2-40B4-BE49-F238E27FC236}">
                  <a16:creationId xmlns:a16="http://schemas.microsoft.com/office/drawing/2014/main" id="{F5EB7FD6-8105-4DC4-B0E6-5B90746EEF83}"/>
                </a:ext>
              </a:extLst>
            </p:cNvPr>
            <p:cNvSpPr/>
            <p:nvPr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1" name="bk object 20">
              <a:extLst>
                <a:ext uri="{FF2B5EF4-FFF2-40B4-BE49-F238E27FC236}">
                  <a16:creationId xmlns:a16="http://schemas.microsoft.com/office/drawing/2014/main" id="{5D66FB1F-2390-4A74-B8C4-B1B8F056C25A}"/>
                </a:ext>
              </a:extLst>
            </p:cNvPr>
            <p:cNvSpPr/>
            <p:nvPr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2" name="bk object 21">
              <a:extLst>
                <a:ext uri="{FF2B5EF4-FFF2-40B4-BE49-F238E27FC236}">
                  <a16:creationId xmlns:a16="http://schemas.microsoft.com/office/drawing/2014/main" id="{3337CF02-71C5-4274-BA23-46D215C4979E}"/>
                </a:ext>
              </a:extLst>
            </p:cNvPr>
            <p:cNvSpPr/>
            <p:nvPr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3" name="bk object 22">
              <a:extLst>
                <a:ext uri="{FF2B5EF4-FFF2-40B4-BE49-F238E27FC236}">
                  <a16:creationId xmlns:a16="http://schemas.microsoft.com/office/drawing/2014/main" id="{5D87CBC3-3EF2-4469-8770-7121D99D0125}"/>
                </a:ext>
              </a:extLst>
            </p:cNvPr>
            <p:cNvSpPr/>
            <p:nvPr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4" name="bk object 23">
              <a:extLst>
                <a:ext uri="{FF2B5EF4-FFF2-40B4-BE49-F238E27FC236}">
                  <a16:creationId xmlns:a16="http://schemas.microsoft.com/office/drawing/2014/main" id="{1E6715A9-7DD5-469E-8699-192A94C1FF1B}"/>
                </a:ext>
              </a:extLst>
            </p:cNvPr>
            <p:cNvSpPr/>
            <p:nvPr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5" name="bk object 24">
              <a:extLst>
                <a:ext uri="{FF2B5EF4-FFF2-40B4-BE49-F238E27FC236}">
                  <a16:creationId xmlns:a16="http://schemas.microsoft.com/office/drawing/2014/main" id="{6FA4B6B0-E50F-4619-B3BE-BC8C26ED967E}"/>
                </a:ext>
              </a:extLst>
            </p:cNvPr>
            <p:cNvSpPr/>
            <p:nvPr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6" name="bk object 25">
              <a:extLst>
                <a:ext uri="{FF2B5EF4-FFF2-40B4-BE49-F238E27FC236}">
                  <a16:creationId xmlns:a16="http://schemas.microsoft.com/office/drawing/2014/main" id="{45BD4D5C-FEF4-4476-8D51-00B9F79A5C96}"/>
                </a:ext>
              </a:extLst>
            </p:cNvPr>
            <p:cNvSpPr/>
            <p:nvPr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7" name="bk object 26">
              <a:extLst>
                <a:ext uri="{FF2B5EF4-FFF2-40B4-BE49-F238E27FC236}">
                  <a16:creationId xmlns:a16="http://schemas.microsoft.com/office/drawing/2014/main" id="{08C51440-227B-4597-AB72-1113BD7B383B}"/>
                </a:ext>
              </a:extLst>
            </p:cNvPr>
            <p:cNvSpPr/>
            <p:nvPr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</p:grpSp>
      <p:sp>
        <p:nvSpPr>
          <p:cNvPr id="18" name="流程图: 文档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0248B8EA-9D01-428E-804C-5CC4812AD929}"/>
              </a:ext>
            </a:extLst>
          </p:cNvPr>
          <p:cNvSpPr/>
          <p:nvPr userDrawn="1"/>
        </p:nvSpPr>
        <p:spPr>
          <a:xfrm>
            <a:off x="1354220" y="1680323"/>
            <a:ext cx="2875353" cy="4382547"/>
          </a:xfrm>
          <a:prstGeom prst="flowChartDocumen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roxima Soft" panose="02000506030000020004" pitchFamily="2" charset="0"/>
            </a:endParaRPr>
          </a:p>
        </p:txBody>
      </p:sp>
      <p:sp>
        <p:nvSpPr>
          <p:cNvPr id="28" name="流程图: 文档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145FF500-2A38-4482-856F-EAA07453D2B9}"/>
              </a:ext>
            </a:extLst>
          </p:cNvPr>
          <p:cNvSpPr/>
          <p:nvPr userDrawn="1"/>
        </p:nvSpPr>
        <p:spPr>
          <a:xfrm>
            <a:off x="4705572" y="1680322"/>
            <a:ext cx="2875353" cy="4382547"/>
          </a:xfrm>
          <a:prstGeom prst="flowChartDocumen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roxima Soft" panose="02000506030000020004" pitchFamily="2" charset="0"/>
            </a:endParaRPr>
          </a:p>
        </p:txBody>
      </p:sp>
      <p:sp>
        <p:nvSpPr>
          <p:cNvPr id="31" name="流程图: 文档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418911BA-9ADF-4357-A696-C88C65C6ED8C}"/>
              </a:ext>
            </a:extLst>
          </p:cNvPr>
          <p:cNvSpPr/>
          <p:nvPr userDrawn="1"/>
        </p:nvSpPr>
        <p:spPr>
          <a:xfrm>
            <a:off x="8056924" y="1627517"/>
            <a:ext cx="2875353" cy="4382547"/>
          </a:xfrm>
          <a:prstGeom prst="flowChartDocumen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roxima Soft" panose="02000506030000020004" pitchFamily="2" charset="0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F6BF92EA-5482-4CA5-B7E2-20A05B08D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220" y="365126"/>
            <a:ext cx="9578057" cy="539336"/>
          </a:xfrm>
        </p:spPr>
        <p:txBody>
          <a:bodyPr>
            <a:noAutofit/>
          </a:bodyPr>
          <a:lstStyle>
            <a:lvl1pPr>
              <a:defRPr sz="4400">
                <a:latin typeface="Proxima Soft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F5C5EF6E-AA9E-4D67-91E7-A7B5E1031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4220" y="1680323"/>
            <a:ext cx="2875352" cy="1048528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latin typeface="Proxima Soft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B990459A-9F74-430A-AB7C-DB70B6BC3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54219" y="2755923"/>
            <a:ext cx="2875351" cy="2213635"/>
          </a:xfrm>
        </p:spPr>
        <p:txBody>
          <a:bodyPr>
            <a:normAutofit/>
          </a:bodyPr>
          <a:lstStyle>
            <a:lvl1pPr>
              <a:defRPr sz="2000">
                <a:latin typeface="Proxima Soft" panose="02000506030000020004" pitchFamily="2" charset="0"/>
              </a:defRPr>
            </a:lvl1pPr>
            <a:lvl2pPr>
              <a:defRPr sz="1800">
                <a:latin typeface="Proxima Soft" panose="02000506030000020004" pitchFamily="2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E42D018-F270-46E7-A1C1-3689396D56A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705571" y="1680322"/>
            <a:ext cx="2875354" cy="1052895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latin typeface="Proxima Soft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5CA66907-3BD6-4FB3-AAAE-EAB7229192F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05569" y="2760290"/>
            <a:ext cx="2875353" cy="2213635"/>
          </a:xfrm>
        </p:spPr>
        <p:txBody>
          <a:bodyPr>
            <a:normAutofit/>
          </a:bodyPr>
          <a:lstStyle>
            <a:lvl1pPr>
              <a:defRPr sz="2000">
                <a:latin typeface="Proxima Soft" panose="02000506030000020004" pitchFamily="2" charset="0"/>
              </a:defRPr>
            </a:lvl1pPr>
            <a:lvl2pPr>
              <a:defRPr sz="1800">
                <a:latin typeface="Proxima Soft" panose="02000506030000020004" pitchFamily="2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20EB1372-C445-468C-8FDE-E95331A6EB26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056923" y="1627517"/>
            <a:ext cx="2875353" cy="1101333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latin typeface="Proxima Soft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A13353CC-7C55-4532-A5E1-A7ABE8406CBD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056918" y="2755923"/>
            <a:ext cx="2875353" cy="2213635"/>
          </a:xfrm>
        </p:spPr>
        <p:txBody>
          <a:bodyPr>
            <a:normAutofit/>
          </a:bodyPr>
          <a:lstStyle>
            <a:lvl1pPr>
              <a:defRPr sz="2000">
                <a:latin typeface="Proxima Soft" panose="02000506030000020004" pitchFamily="2" charset="0"/>
              </a:defRPr>
            </a:lvl1pPr>
            <a:lvl2pPr>
              <a:defRPr sz="1800">
                <a:latin typeface="Proxima Soft" panose="02000506030000020004" pitchFamily="2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64409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2054E-4F21-424D-AD1A-B198E427B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FA4E4-042A-5B44-9224-C8F1697FA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836D1F-966A-5745-93D8-13A3DD0EA2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50D510-7ACD-5047-A093-720633A7F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AD70E7-5496-E342-BBDA-F681E77F14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A8ED65-BD39-2348-A4E1-B4CB7159C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9B030D-9905-AA40-8C73-C9F0CBDB7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887613-AE41-EC4C-95F8-6A0AACF27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0FB693-1B52-B54D-99BB-7AA6B03ED8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3A24DF41-9A01-8647-A034-32647F1C7C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464121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27001E5-3D6E-024C-A4F5-85E745265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18BEE61-6B30-504A-B3F7-EF12334A4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EE5A3F4-FB7E-3B47-A996-DB345520F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AEC5EE2A-AA66-AB43-B331-269CAB028D85}" type="datetimeFigureOut">
              <a:rPr lang="en-US" smtClean="0"/>
              <a:pPr/>
              <a:t>5/19/20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A385F9D-4253-6F4A-9BA5-08EFDB0FD0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D1D1F25-C621-4742-A12B-5CE0ED301A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268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30559557-B6E3-3C48-A023-8511B91C70C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F94241-1AA7-3D40-93D8-FF8682F767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59EC682-80C3-2B43-9C49-41FE505E3F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820967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3581211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1859838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39410912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9947477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40333188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32707122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11766998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781941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: Titl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7C4-9BA9-451E-96B8-2039E4D09D67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5D4B-7918-401B-9616-52A4FEC7F1D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7" name="bk object 16">
            <a:extLst>
              <a:ext uri="{FF2B5EF4-FFF2-40B4-BE49-F238E27FC236}">
                <a16:creationId xmlns:a16="http://schemas.microsoft.com/office/drawing/2014/main" id="{3ACF61FA-F36F-48FF-9164-7B7C105B9495}"/>
              </a:ext>
            </a:extLst>
          </p:cNvPr>
          <p:cNvSpPr/>
          <p:nvPr userDrawn="1"/>
        </p:nvSpPr>
        <p:spPr>
          <a:xfrm>
            <a:off x="0" y="0"/>
            <a:ext cx="11130855" cy="6858000"/>
          </a:xfrm>
          <a:custGeom>
            <a:avLst/>
            <a:gdLst/>
            <a:ahLst/>
            <a:cxnLst/>
            <a:rect l="l" t="t" r="r" b="b"/>
            <a:pathLst>
              <a:path w="15830550" h="9753600">
                <a:moveTo>
                  <a:pt x="15830147" y="0"/>
                </a:moveTo>
                <a:lnTo>
                  <a:pt x="0" y="0"/>
                </a:lnTo>
                <a:lnTo>
                  <a:pt x="0" y="9753599"/>
                </a:lnTo>
                <a:lnTo>
                  <a:pt x="7678807" y="9753599"/>
                </a:lnTo>
                <a:lnTo>
                  <a:pt x="15608710" y="4959319"/>
                </a:lnTo>
                <a:lnTo>
                  <a:pt x="15648317" y="4932451"/>
                </a:lnTo>
                <a:lnTo>
                  <a:pt x="15684531" y="4901961"/>
                </a:lnTo>
                <a:lnTo>
                  <a:pt x="15717168" y="4868171"/>
                </a:lnTo>
                <a:lnTo>
                  <a:pt x="15746046" y="4831408"/>
                </a:lnTo>
                <a:lnTo>
                  <a:pt x="15770982" y="4791997"/>
                </a:lnTo>
                <a:lnTo>
                  <a:pt x="15791795" y="4750261"/>
                </a:lnTo>
                <a:lnTo>
                  <a:pt x="15808300" y="4706526"/>
                </a:lnTo>
                <a:lnTo>
                  <a:pt x="15820315" y="4661116"/>
                </a:lnTo>
                <a:lnTo>
                  <a:pt x="15827659" y="4614356"/>
                </a:lnTo>
                <a:lnTo>
                  <a:pt x="15830147" y="4566572"/>
                </a:lnTo>
                <a:lnTo>
                  <a:pt x="15830147" y="0"/>
                </a:lnTo>
                <a:close/>
              </a:path>
            </a:pathLst>
          </a:custGeom>
          <a:solidFill>
            <a:srgbClr val="EF3F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8995E584-05CA-4D9A-9575-C18C8D530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6" y="1324844"/>
            <a:ext cx="5291926" cy="2769175"/>
          </a:xfrm>
        </p:spPr>
        <p:txBody>
          <a:bodyPr anchor="t">
            <a:normAutofit/>
          </a:bodyPr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8" name="Picture 37" descr="A close up of a guitar&#10;&#10;Description generated with high confidence">
            <a:extLst>
              <a:ext uri="{FF2B5EF4-FFF2-40B4-BE49-F238E27FC236}">
                <a16:creationId xmlns:a16="http://schemas.microsoft.com/office/drawing/2014/main" id="{2F1289F5-FE20-4A37-95B1-53E9C5721C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6527"/>
          <a:stretch/>
        </p:blipFill>
        <p:spPr>
          <a:xfrm>
            <a:off x="8138187" y="1324844"/>
            <a:ext cx="4053813" cy="553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897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34864808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1112624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14834543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41908629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37531828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52D09-AC9A-B149-9FC5-10F6B4F01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2B109D-6911-CF41-BC96-E4B52869D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6429C5-7081-F84B-AF02-51013CC02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FFAB1F-C3B9-E34C-A176-19AA332E3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03E7E1-146D-9440-86E6-90E2FE1B33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0EC45062-4888-CA45-A932-DA3038FBD7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7874127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33630612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20873223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11846913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2093106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1: Titl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7C4-9BA9-451E-96B8-2039E4D09D67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5D4B-7918-401B-9616-52A4FEC7F1D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7" name="bk object 16">
            <a:extLst>
              <a:ext uri="{FF2B5EF4-FFF2-40B4-BE49-F238E27FC236}">
                <a16:creationId xmlns:a16="http://schemas.microsoft.com/office/drawing/2014/main" id="{3ACF61FA-F36F-48FF-9164-7B7C105B9495}"/>
              </a:ext>
            </a:extLst>
          </p:cNvPr>
          <p:cNvSpPr/>
          <p:nvPr userDrawn="1"/>
        </p:nvSpPr>
        <p:spPr>
          <a:xfrm>
            <a:off x="0" y="0"/>
            <a:ext cx="11130855" cy="6858000"/>
          </a:xfrm>
          <a:custGeom>
            <a:avLst/>
            <a:gdLst/>
            <a:ahLst/>
            <a:cxnLst/>
            <a:rect l="l" t="t" r="r" b="b"/>
            <a:pathLst>
              <a:path w="15830550" h="9753600">
                <a:moveTo>
                  <a:pt x="15830147" y="0"/>
                </a:moveTo>
                <a:lnTo>
                  <a:pt x="0" y="0"/>
                </a:lnTo>
                <a:lnTo>
                  <a:pt x="0" y="9753599"/>
                </a:lnTo>
                <a:lnTo>
                  <a:pt x="7678807" y="9753599"/>
                </a:lnTo>
                <a:lnTo>
                  <a:pt x="15608710" y="4959319"/>
                </a:lnTo>
                <a:lnTo>
                  <a:pt x="15648317" y="4932451"/>
                </a:lnTo>
                <a:lnTo>
                  <a:pt x="15684531" y="4901961"/>
                </a:lnTo>
                <a:lnTo>
                  <a:pt x="15717168" y="4868171"/>
                </a:lnTo>
                <a:lnTo>
                  <a:pt x="15746046" y="4831408"/>
                </a:lnTo>
                <a:lnTo>
                  <a:pt x="15770982" y="4791997"/>
                </a:lnTo>
                <a:lnTo>
                  <a:pt x="15791795" y="4750261"/>
                </a:lnTo>
                <a:lnTo>
                  <a:pt x="15808300" y="4706526"/>
                </a:lnTo>
                <a:lnTo>
                  <a:pt x="15820315" y="4661116"/>
                </a:lnTo>
                <a:lnTo>
                  <a:pt x="15827659" y="4614356"/>
                </a:lnTo>
                <a:lnTo>
                  <a:pt x="15830147" y="4566572"/>
                </a:lnTo>
                <a:lnTo>
                  <a:pt x="15830147" y="0"/>
                </a:lnTo>
                <a:close/>
              </a:path>
            </a:pathLst>
          </a:custGeom>
          <a:solidFill>
            <a:srgbClr val="EF3F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8995E584-05CA-4D9A-9575-C18C8D530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6" y="1324843"/>
            <a:ext cx="7315200" cy="2743200"/>
          </a:xfrm>
        </p:spPr>
        <p:txBody>
          <a:bodyPr anchor="t">
            <a:normAutofit/>
          </a:bodyPr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EA088A-DD7C-1D42-862F-8D44826B123A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10043160" y="4344670"/>
            <a:ext cx="2011680" cy="2011680"/>
          </a:xfrm>
        </p:spPr>
        <p:txBody>
          <a:bodyPr anchor="ctr"/>
          <a:lstStyle>
            <a:lvl4pPr marL="1371600" indent="0" algn="l">
              <a:lnSpc>
                <a:spcPct val="100000"/>
              </a:lnSpc>
              <a:buNone/>
              <a:defRPr lang="en-US" dirty="0" smtClean="0"/>
            </a:lvl4pPr>
          </a:lstStyle>
          <a:p>
            <a:pPr lvl="3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7E624A-4919-A944-A402-C3D0205823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70056" y="4297796"/>
            <a:ext cx="502920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93477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28021036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41713193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35623066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3560982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34761429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15107406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316760804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3309526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7174617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2873669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A8B6F-8A66-1840-946F-58F6F8ADD7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4B4698-CB2A-8941-AC27-CD395B8B1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4476D-EA08-1340-93AE-D72B58118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82AC6-AE8E-2348-8812-CC0A36117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C2726-3812-5C44-981E-9E762DF1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562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391904180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231983272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25541626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12575473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23935155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388570131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78279669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86444277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96428022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483104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247C2-EED1-AC4F-A461-BE07566B5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700BA-36B7-2A43-88A5-63FC7304F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51788-1013-6548-A837-5C4FE84ED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9A6D7-2649-8840-BDEE-3ABC97678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8CE6E-687F-1840-8E20-689FB4C58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7727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177638178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6E49F-83D9-CD4D-86C7-51B933F1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B2A-6287-2048-BA36-2C46360AA800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3A641-110B-6845-8406-D0DDC43E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DC014-CA5B-D64D-817A-6E1C9037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0FD3-5683-B34D-A95A-C5886F2924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3A38-9124-F245-9DD9-D07479A72C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6" y="-30996"/>
            <a:ext cx="4950542" cy="751151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753F59-7451-CF42-9811-EB41C5733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0" y="136525"/>
            <a:ext cx="3657600" cy="417512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edit…</a:t>
            </a:r>
          </a:p>
        </p:txBody>
      </p:sp>
    </p:spTree>
    <p:extLst>
      <p:ext uri="{BB962C8B-B14F-4D97-AF65-F5344CB8AC3E}">
        <p14:creationId xmlns:p14="http://schemas.microsoft.com/office/powerpoint/2010/main" val="3891045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D4A21-AB06-3647-B81A-2777CDB2C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D7885-38CC-E242-B24D-EACD87370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B024B5-4855-3A4F-B7B2-CA34B73B29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145F3-F9CE-FF49-9A49-1E891084C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4A964-F245-4143-B909-7000511A1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67C2D-E396-AA40-9E52-49C4DEC16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44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4966A-13DE-2742-B5BD-4926E6F0F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C8118-BF12-EA49-A5F0-0819CC376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225020-63E9-5445-ABF9-DB9FFD2A47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C7300A-4431-F34B-8B72-E8EF0516E3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94E402-4172-DA43-B3BE-745F0C8D6E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F64377-E6EA-F84D-ABC3-B315B9090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D1237D-FA27-AB4F-B792-6AC90B748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897717-8BB1-DB40-96E1-8C41C1B5C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826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46A7E-432D-5247-A714-69AD0C4B9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B5C769-1D0D-024B-B8F2-A1CF40BC6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3123E7-D219-7C4D-B56B-C84FFEB2D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24DD6E-87D7-F64D-99A0-790899E66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717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1C746C-0894-444E-8392-AF4145C51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09F7-B5C6-F143-BA9A-4F22A5E52AA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8EFBDD-9F1B-0540-A047-4B6150433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59B33-561E-BE4D-BF03-EDC03DBEE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37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3DFC46-32C1-904C-BECD-5AE1915BD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684" y="365125"/>
            <a:ext cx="99026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BA100C-0533-0941-BE50-DD26299AE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3A0819-3CCA-BF4F-8967-42E9910BC7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E1A009F7-B5C6-F143-BA9A-4F22A5E52AAB}" type="datetimeFigureOut">
              <a:rPr lang="en-US" smtClean="0"/>
              <a:pPr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2864A-7EF3-8E49-AE0F-4C07E64C41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4FDF8-6ECE-B745-A9AF-44A844CD79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164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06FAE213-4E71-9D42-BED7-39ED858D0F0A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4F690FF-349B-444B-A508-B7F1D2CC6D25}"/>
              </a:ext>
            </a:extLst>
          </p:cNvPr>
          <p:cNvGrpSpPr/>
          <p:nvPr userDrawn="1"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8" name="bk object 16">
              <a:extLst>
                <a:ext uri="{FF2B5EF4-FFF2-40B4-BE49-F238E27FC236}">
                  <a16:creationId xmlns:a16="http://schemas.microsoft.com/office/drawing/2014/main" id="{75269261-DF0D-0C4C-A80A-5B5697E90E47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9" name="bk object 17">
              <a:extLst>
                <a:ext uri="{FF2B5EF4-FFF2-40B4-BE49-F238E27FC236}">
                  <a16:creationId xmlns:a16="http://schemas.microsoft.com/office/drawing/2014/main" id="{4DEC1497-DED6-7C44-9B43-EB55CDDC41E7}"/>
                </a:ext>
              </a:extLst>
            </p:cNvPr>
            <p:cNvSpPr/>
            <p:nvPr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0" name="bk object 18">
              <a:extLst>
                <a:ext uri="{FF2B5EF4-FFF2-40B4-BE49-F238E27FC236}">
                  <a16:creationId xmlns:a16="http://schemas.microsoft.com/office/drawing/2014/main" id="{04E943D6-D24C-5B4C-B8B8-A5091A5E5C48}"/>
                </a:ext>
              </a:extLst>
            </p:cNvPr>
            <p:cNvSpPr/>
            <p:nvPr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1" name="bk object 19">
              <a:extLst>
                <a:ext uri="{FF2B5EF4-FFF2-40B4-BE49-F238E27FC236}">
                  <a16:creationId xmlns:a16="http://schemas.microsoft.com/office/drawing/2014/main" id="{E9AFED60-BF03-024B-BF16-5462333FA1ED}"/>
                </a:ext>
              </a:extLst>
            </p:cNvPr>
            <p:cNvSpPr/>
            <p:nvPr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2" name="bk object 20">
              <a:extLst>
                <a:ext uri="{FF2B5EF4-FFF2-40B4-BE49-F238E27FC236}">
                  <a16:creationId xmlns:a16="http://schemas.microsoft.com/office/drawing/2014/main" id="{AE43FEDA-B65E-C54D-B7AE-8E49392977ED}"/>
                </a:ext>
              </a:extLst>
            </p:cNvPr>
            <p:cNvSpPr/>
            <p:nvPr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3" name="bk object 21">
              <a:extLst>
                <a:ext uri="{FF2B5EF4-FFF2-40B4-BE49-F238E27FC236}">
                  <a16:creationId xmlns:a16="http://schemas.microsoft.com/office/drawing/2014/main" id="{0F456B9D-42F7-3948-A6ED-6786BF0EDFF4}"/>
                </a:ext>
              </a:extLst>
            </p:cNvPr>
            <p:cNvSpPr/>
            <p:nvPr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4" name="bk object 22">
              <a:extLst>
                <a:ext uri="{FF2B5EF4-FFF2-40B4-BE49-F238E27FC236}">
                  <a16:creationId xmlns:a16="http://schemas.microsoft.com/office/drawing/2014/main" id="{F9EB9F6C-814D-D24F-A1B3-0D760167A10B}"/>
                </a:ext>
              </a:extLst>
            </p:cNvPr>
            <p:cNvSpPr/>
            <p:nvPr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5" name="bk object 23">
              <a:extLst>
                <a:ext uri="{FF2B5EF4-FFF2-40B4-BE49-F238E27FC236}">
                  <a16:creationId xmlns:a16="http://schemas.microsoft.com/office/drawing/2014/main" id="{ADEC6B53-1095-BC4D-86B4-D32C45372C95}"/>
                </a:ext>
              </a:extLst>
            </p:cNvPr>
            <p:cNvSpPr/>
            <p:nvPr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6" name="bk object 24">
              <a:extLst>
                <a:ext uri="{FF2B5EF4-FFF2-40B4-BE49-F238E27FC236}">
                  <a16:creationId xmlns:a16="http://schemas.microsoft.com/office/drawing/2014/main" id="{5629A094-03B1-D641-BAA1-4E1E75B5E1EC}"/>
                </a:ext>
              </a:extLst>
            </p:cNvPr>
            <p:cNvSpPr/>
            <p:nvPr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7" name="bk object 25">
              <a:extLst>
                <a:ext uri="{FF2B5EF4-FFF2-40B4-BE49-F238E27FC236}">
                  <a16:creationId xmlns:a16="http://schemas.microsoft.com/office/drawing/2014/main" id="{41290E18-C07F-D844-9A88-A49823EFC95C}"/>
                </a:ext>
              </a:extLst>
            </p:cNvPr>
            <p:cNvSpPr/>
            <p:nvPr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  <p:sp>
          <p:nvSpPr>
            <p:cNvPr id="18" name="bk object 26">
              <a:extLst>
                <a:ext uri="{FF2B5EF4-FFF2-40B4-BE49-F238E27FC236}">
                  <a16:creationId xmlns:a16="http://schemas.microsoft.com/office/drawing/2014/main" id="{9C4B7569-A41D-5747-8ACB-4EEC28A649C5}"/>
                </a:ext>
              </a:extLst>
            </p:cNvPr>
            <p:cNvSpPr/>
            <p:nvPr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xima Soft" panose="0200050603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9869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73" r:id="rId2"/>
    <p:sldLayoutId id="2147483694" r:id="rId3"/>
    <p:sldLayoutId id="2147483662" r:id="rId4"/>
    <p:sldLayoutId id="2147483663" r:id="rId5"/>
    <p:sldLayoutId id="2147483665" r:id="rId6"/>
    <p:sldLayoutId id="2147483666" r:id="rId7"/>
    <p:sldLayoutId id="2147483667" r:id="rId8"/>
    <p:sldLayoutId id="2147483668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  <p:sldLayoutId id="2147483736" r:id="rId38"/>
    <p:sldLayoutId id="2147483737" r:id="rId39"/>
    <p:sldLayoutId id="2147483738" r:id="rId40"/>
    <p:sldLayoutId id="2147483739" r:id="rId41"/>
    <p:sldLayoutId id="2147483740" r:id="rId42"/>
    <p:sldLayoutId id="2147483741" r:id="rId43"/>
    <p:sldLayoutId id="2147483742" r:id="rId44"/>
    <p:sldLayoutId id="2147483743" r:id="rId45"/>
    <p:sldLayoutId id="2147483744" r:id="rId46"/>
    <p:sldLayoutId id="2147483745" r:id="rId47"/>
    <p:sldLayoutId id="2147483746" r:id="rId48"/>
    <p:sldLayoutId id="2147483747" r:id="rId49"/>
    <p:sldLayoutId id="2147483748" r:id="rId50"/>
    <p:sldLayoutId id="2147483749" r:id="rId5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oxima Soft" panose="0200050603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flaticon.com/" TargetMode="External"/><Relationship Id="rId4" Type="http://schemas.openxmlformats.org/officeDocument/2006/relationships/hyperlink" Target="https://www.flaticon.com/authors/freepik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git-scm.com/book/en/v2/Getting-Started-Installing-Git" TargetMode="External"/><Relationship Id="rId4" Type="http://schemas.openxmlformats.org/officeDocument/2006/relationships/hyperlink" Target="https://github.com/settings/tokens/new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etting-Started-Installing-Gi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hyperlink" Target="https://github.com/hangxingliu/wslgit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store/apps/9N9TNGVNDL3Q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3.png"/><Relationship Id="rId4" Type="http://schemas.openxmlformats.org/officeDocument/2006/relationships/image" Target="../media/image22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ngxingliu/wslgit" TargetMode="Externa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ms-vscode-remote.remote-ws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5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etting-Started-Installing-Git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w" TargetMode="External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-remot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7.tif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-remote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git-scm.com/book/en/v2/Git-Basics-Working-with-Remote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tiff"/><Relationship Id="rId4" Type="http://schemas.openxmlformats.org/officeDocument/2006/relationships/image" Target="../media/image34.tif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git-scm.com/docs/git-checkout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://git-scm.com/docs/git-branch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3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3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4.tif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camp.com/community/tutorials/git-push-pull" TargetMode="External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github.com/activities/hello-world/" TargetMode="External"/><Relationship Id="rId2" Type="http://schemas.openxmlformats.org/officeDocument/2006/relationships/hyperlink" Target="https://product.hubspot.com/blog/git-and-github-tutorial-for-beginners" TargetMode="External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60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authy.com/guides/github/" TargetMode="External"/><Relationship Id="rId3" Type="http://schemas.openxmlformats.org/officeDocument/2006/relationships/image" Target="../media/image16.png"/><Relationship Id="rId7" Type="http://schemas.openxmlformats.org/officeDocument/2006/relationships/hyperlink" Target="https://www.microsoft.com/en-us/account/authenticator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github.com/settings/security" TargetMode="External"/><Relationship Id="rId5" Type="http://schemas.openxmlformats.org/officeDocument/2006/relationships/hyperlink" Target="https://help.github.com/en/github/authenticating-to-github/configuring-two-factor-authentication" TargetMode="External"/><Relationship Id="rId10" Type="http://schemas.openxmlformats.org/officeDocument/2006/relationships/image" Target="../media/image17.tiff"/><Relationship Id="rId4" Type="http://schemas.openxmlformats.org/officeDocument/2006/relationships/hyperlink" Target="https://github.com/" TargetMode="External"/><Relationship Id="rId9" Type="http://schemas.openxmlformats.org/officeDocument/2006/relationships/hyperlink" Target="https://www.enpass.io/" TargetMode="Externa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BC9C76-DD03-3448-B6F7-E81D06C03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5" y="1324843"/>
            <a:ext cx="7944447" cy="2743200"/>
          </a:xfrm>
        </p:spPr>
        <p:txBody>
          <a:bodyPr>
            <a:noAutofit/>
          </a:bodyPr>
          <a:lstStyle/>
          <a:p>
            <a:r>
              <a:rPr lang="en-US" sz="9600" dirty="0"/>
              <a:t>What is </a:t>
            </a:r>
          </a:p>
          <a:p>
            <a:r>
              <a:rPr lang="en-US" sz="9600" dirty="0"/>
              <a:t>Git &amp; GitHub?</a:t>
            </a:r>
          </a:p>
        </p:txBody>
      </p:sp>
      <p:pic>
        <p:nvPicPr>
          <p:cNvPr id="6" name="Content Placeholder 5" descr="A close up of a sign&#10;&#10;Description automatically generated">
            <a:extLst>
              <a:ext uri="{FF2B5EF4-FFF2-40B4-BE49-F238E27FC236}">
                <a16:creationId xmlns:a16="http://schemas.microsoft.com/office/drawing/2014/main" id="{E5E8C280-43E5-F74F-93AB-C77F55AA78C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0042525" y="4444841"/>
            <a:ext cx="2012950" cy="181165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7F9DAA-C5FB-0845-A725-DA46B3C43E8E}"/>
              </a:ext>
            </a:extLst>
          </p:cNvPr>
          <p:cNvSpPr/>
          <p:nvPr/>
        </p:nvSpPr>
        <p:spPr>
          <a:xfrm>
            <a:off x="109182" y="6368177"/>
            <a:ext cx="53938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Proxima Soft" panose="02000506030000020004" pitchFamily="2" charset="0"/>
              </a:rPr>
              <a:t>Icons made by </a:t>
            </a:r>
            <a:r>
              <a:rPr lang="en-US" sz="2000" dirty="0">
                <a:solidFill>
                  <a:schemeClr val="bg1"/>
                </a:solidFill>
                <a:latin typeface="Proxima Soft" panose="02000506030000020004" pitchFamily="2" charset="0"/>
                <a:hlinkClick r:id="rId4" tooltip="Freepi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-US" sz="2000" dirty="0">
                <a:solidFill>
                  <a:schemeClr val="bg1"/>
                </a:solidFill>
                <a:latin typeface="Proxima Soft" panose="02000506030000020004" pitchFamily="2" charset="0"/>
              </a:rPr>
              <a:t>  from </a:t>
            </a:r>
            <a:r>
              <a:rPr lang="en-US" sz="2000" dirty="0">
                <a:solidFill>
                  <a:schemeClr val="bg1"/>
                </a:solidFill>
                <a:latin typeface="Proxima Soft" panose="02000506030000020004" pitchFamily="2" charset="0"/>
                <a:hlinkClick r:id="rId5" tooltip="Flatic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www.flaticon.com</a:t>
            </a:r>
            <a:endParaRPr lang="en-US" sz="2000" dirty="0">
              <a:solidFill>
                <a:schemeClr val="bg1"/>
              </a:solidFill>
              <a:latin typeface="Proxima Soft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304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E3A56-0345-1F47-8196-DE63036F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25443" cy="1325563"/>
          </a:xfrm>
        </p:spPr>
        <p:txBody>
          <a:bodyPr/>
          <a:lstStyle/>
          <a:p>
            <a:r>
              <a:rPr lang="en-US" dirty="0"/>
              <a:t>Personal Access Token for Command Line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3AF3EF-3854-294D-A781-DB47120CCE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9717" y="2080022"/>
            <a:ext cx="6000083" cy="3835347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4323388-BE16-B449-85A5-A8025ECF9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0" y="1822027"/>
            <a:ext cx="605028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Generate a Personal Access Tokens</a:t>
            </a:r>
          </a:p>
          <a:p>
            <a:pPr lvl="1"/>
            <a:r>
              <a:rPr lang="en-US" dirty="0"/>
              <a:t>Settings &gt; Developer settings &gt; Personal access tokens</a:t>
            </a:r>
          </a:p>
          <a:p>
            <a:pPr lvl="2"/>
            <a:r>
              <a:rPr lang="en-US" dirty="0">
                <a:hlinkClick r:id="rId4"/>
              </a:rPr>
              <a:t>https://github.com/settings/tokens/new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Use this token when accessing your GitHub account via Terminal</a:t>
            </a:r>
          </a:p>
          <a:p>
            <a:pPr lvl="1"/>
            <a:r>
              <a:rPr lang="en-US" dirty="0"/>
              <a:t>Use Tokens instead of passwords. </a:t>
            </a:r>
          </a:p>
          <a:p>
            <a:pPr lvl="1"/>
            <a:r>
              <a:rPr lang="en-US" dirty="0"/>
              <a:t>Generate a token per use-case.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AD2B50-1A73-584E-AD7B-7B5070E081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Installation</a:t>
            </a:r>
          </a:p>
        </p:txBody>
      </p:sp>
      <p:sp>
        <p:nvSpPr>
          <p:cNvPr id="7" name="Rounded Rectangle 6">
            <a:hlinkClick r:id="rId5"/>
            <a:extLst>
              <a:ext uri="{FF2B5EF4-FFF2-40B4-BE49-F238E27FC236}">
                <a16:creationId xmlns:a16="http://schemas.microsoft.com/office/drawing/2014/main" id="{D6C48560-D077-574F-9944-0CFE0956013C}"/>
              </a:ext>
            </a:extLst>
          </p:cNvPr>
          <p:cNvSpPr/>
          <p:nvPr/>
        </p:nvSpPr>
        <p:spPr>
          <a:xfrm>
            <a:off x="-2" y="6304704"/>
            <a:ext cx="6709027" cy="553295"/>
          </a:xfrm>
          <a:prstGeom prst="roundRect">
            <a:avLst/>
          </a:prstGeom>
          <a:solidFill>
            <a:srgbClr val="FFBC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https://help.github.com/en/github/authenticating-to-github/creating-a-personal-access-token-for-the-command-line</a:t>
            </a:r>
          </a:p>
        </p:txBody>
      </p:sp>
    </p:spTree>
    <p:extLst>
      <p:ext uri="{BB962C8B-B14F-4D97-AF65-F5344CB8AC3E}">
        <p14:creationId xmlns:p14="http://schemas.microsoft.com/office/powerpoint/2010/main" val="1319950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A8D62-B0F6-324A-8622-EA8503EFD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5" y="1324844"/>
            <a:ext cx="6104201" cy="2769175"/>
          </a:xfrm>
        </p:spPr>
        <p:txBody>
          <a:bodyPr/>
          <a:lstStyle/>
          <a:p>
            <a:r>
              <a:rPr lang="en-US" dirty="0"/>
              <a:t>MacOS</a:t>
            </a:r>
          </a:p>
          <a:p>
            <a:r>
              <a:rPr lang="en-US" dirty="0"/>
              <a:t>Installation</a:t>
            </a:r>
          </a:p>
          <a:p>
            <a:r>
              <a:rPr lang="en-US" dirty="0"/>
              <a:t>Hands-on Part A</a:t>
            </a:r>
          </a:p>
        </p:txBody>
      </p:sp>
    </p:spTree>
    <p:extLst>
      <p:ext uri="{BB962C8B-B14F-4D97-AF65-F5344CB8AC3E}">
        <p14:creationId xmlns:p14="http://schemas.microsoft.com/office/powerpoint/2010/main" val="795752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57697-8411-1C44-B4BF-9BE298604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 Git - MacOS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5D0D06E-39F2-804D-9E5A-7649EBDA3D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/>
              <a:t>Do you have Homebrew?</a:t>
            </a:r>
            <a:endParaRPr lang="en-US"/>
          </a:p>
          <a:p>
            <a:pPr marL="0" indent="0">
              <a:buNone/>
            </a:pPr>
            <a:r>
              <a:rPr lang="en-US"/>
              <a:t>If not, install Homebrew first: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If so, be sure to upgrade it: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07C242AE-8961-384F-80F5-B8FCB450E1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90688"/>
            <a:ext cx="5181600" cy="44862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/>
              <a:t>Install git with Homebrew:</a:t>
            </a:r>
          </a:p>
          <a:p>
            <a:pPr marL="0" indent="0">
              <a:lnSpc>
                <a:spcPct val="100000"/>
              </a:lnSpc>
              <a:buNone/>
            </a:pPr>
            <a:endParaRPr lang="en-US"/>
          </a:p>
          <a:p>
            <a:pPr marL="0" indent="0">
              <a:lnSpc>
                <a:spcPct val="100000"/>
              </a:lnSpc>
              <a:buNone/>
            </a:pPr>
            <a:endParaRPr lang="en-US"/>
          </a:p>
          <a:p>
            <a:pPr marL="0" indent="0">
              <a:lnSpc>
                <a:spcPct val="100000"/>
              </a:lnSpc>
              <a:buNone/>
            </a:pPr>
            <a:r>
              <a:rPr lang="en-US"/>
              <a:t>Confirm installation:</a:t>
            </a:r>
          </a:p>
          <a:p>
            <a:pPr marL="0" indent="0">
              <a:lnSpc>
                <a:spcPct val="100000"/>
              </a:lnSpc>
              <a:buNone/>
            </a:pPr>
            <a:endParaRPr lang="en-US"/>
          </a:p>
          <a:p>
            <a:pPr marL="0" indent="0">
              <a:lnSpc>
                <a:spcPct val="100000"/>
              </a:lnSpc>
              <a:buNone/>
            </a:pPr>
            <a:endParaRPr lang="en-US"/>
          </a:p>
          <a:p>
            <a:pPr marL="0" indent="0">
              <a:lnSpc>
                <a:spcPct val="100000"/>
              </a:lnSpc>
              <a:buNone/>
            </a:pPr>
            <a:r>
              <a:rPr lang="en-US"/>
              <a:t>Expected result: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F309DC-E71F-844A-B0D4-66AF3B05DA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t">
            <a:noAutofit/>
          </a:bodyPr>
          <a:lstStyle/>
          <a:p>
            <a:pPr algn="ctr"/>
            <a:r>
              <a:rPr lang="en-US"/>
              <a:t>Installation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60CC1F5-8B57-704C-B02E-5732A781A54B}"/>
              </a:ext>
            </a:extLst>
          </p:cNvPr>
          <p:cNvSpPr/>
          <p:nvPr/>
        </p:nvSpPr>
        <p:spPr>
          <a:xfrm>
            <a:off x="6216654" y="2316004"/>
            <a:ext cx="5029200" cy="731520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brew install git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9381885-4B68-EC42-89DB-8658C1FF8A92}"/>
              </a:ext>
            </a:extLst>
          </p:cNvPr>
          <p:cNvSpPr/>
          <p:nvPr/>
        </p:nvSpPr>
        <p:spPr>
          <a:xfrm>
            <a:off x="836611" y="2982835"/>
            <a:ext cx="5029200" cy="731520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https://</a:t>
            </a:r>
            <a:r>
              <a:rPr lang="en-US" sz="2400" b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brew.sh</a:t>
            </a:r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</p:txBody>
      </p:sp>
      <p:sp>
        <p:nvSpPr>
          <p:cNvPr id="22" name="Rounded Rectangle 21">
            <a:hlinkClick r:id="rId3"/>
            <a:extLst>
              <a:ext uri="{FF2B5EF4-FFF2-40B4-BE49-F238E27FC236}">
                <a16:creationId xmlns:a16="http://schemas.microsoft.com/office/drawing/2014/main" id="{506E372F-4064-DD4D-BF6C-E4C7121899C6}"/>
              </a:ext>
            </a:extLst>
          </p:cNvPr>
          <p:cNvSpPr/>
          <p:nvPr/>
        </p:nvSpPr>
        <p:spPr>
          <a:xfrm>
            <a:off x="-2" y="6176962"/>
            <a:ext cx="5181599" cy="681037"/>
          </a:xfrm>
          <a:prstGeom prst="roundRect">
            <a:avLst/>
          </a:prstGeom>
          <a:solidFill>
            <a:srgbClr val="FFBC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https://git-scm.com/book/en/v2/Getting-Started-Installing-Git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DB52DAA-7EE9-684A-A515-3325FB1AF83E}"/>
              </a:ext>
            </a:extLst>
          </p:cNvPr>
          <p:cNvSpPr/>
          <p:nvPr/>
        </p:nvSpPr>
        <p:spPr>
          <a:xfrm>
            <a:off x="244399" y="4426917"/>
            <a:ext cx="5621412" cy="731520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brew update &amp;&amp; brew upgrade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E3EEC66-78B1-1A4F-8750-B0BDA9B2BD0B}"/>
              </a:ext>
            </a:extLst>
          </p:cNvPr>
          <p:cNvSpPr/>
          <p:nvPr/>
        </p:nvSpPr>
        <p:spPr>
          <a:xfrm>
            <a:off x="6216654" y="3981609"/>
            <a:ext cx="5029200" cy="731520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--version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6B8DFFD-A38F-6D4E-AF27-A4A3851F1EDA}"/>
              </a:ext>
            </a:extLst>
          </p:cNvPr>
          <p:cNvSpPr/>
          <p:nvPr/>
        </p:nvSpPr>
        <p:spPr>
          <a:xfrm>
            <a:off x="6216654" y="5644604"/>
            <a:ext cx="5029200" cy="731520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version 2.26.2</a:t>
            </a:r>
          </a:p>
        </p:txBody>
      </p:sp>
    </p:spTree>
    <p:extLst>
      <p:ext uri="{BB962C8B-B14F-4D97-AF65-F5344CB8AC3E}">
        <p14:creationId xmlns:p14="http://schemas.microsoft.com/office/powerpoint/2010/main" val="2699425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57697-8411-1C44-B4BF-9BE298604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Git - MacOS - Potential Issue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5D0D06E-39F2-804D-9E5A-7649EBDA3D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you get the following result: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07C242AE-8961-384F-80F5-B8FCB450E1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Try: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Or try: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ABBC8F4-D066-3345-9030-37AEE75B8B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Installation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60CC1F5-8B57-704C-B02E-5732A781A54B}"/>
              </a:ext>
            </a:extLst>
          </p:cNvPr>
          <p:cNvSpPr/>
          <p:nvPr/>
        </p:nvSpPr>
        <p:spPr>
          <a:xfrm>
            <a:off x="6216654" y="2552739"/>
            <a:ext cx="5029200" cy="731520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brew link --force git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9381885-4B68-EC42-89DB-8658C1FF8A92}"/>
              </a:ext>
            </a:extLst>
          </p:cNvPr>
          <p:cNvSpPr/>
          <p:nvPr/>
        </p:nvSpPr>
        <p:spPr>
          <a:xfrm>
            <a:off x="838200" y="2577631"/>
            <a:ext cx="5029200" cy="1097280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version 1.7.10.2 (Apple Git-33)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E3EEC66-78B1-1A4F-8750-B0BDA9B2BD0B}"/>
              </a:ext>
            </a:extLst>
          </p:cNvPr>
          <p:cNvSpPr/>
          <p:nvPr/>
        </p:nvSpPr>
        <p:spPr>
          <a:xfrm>
            <a:off x="6216654" y="4230989"/>
            <a:ext cx="5029200" cy="1097280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PATH=/usr/local/bin:$PATH </a:t>
            </a:r>
          </a:p>
        </p:txBody>
      </p:sp>
    </p:spTree>
    <p:extLst>
      <p:ext uri="{BB962C8B-B14F-4D97-AF65-F5344CB8AC3E}">
        <p14:creationId xmlns:p14="http://schemas.microsoft.com/office/powerpoint/2010/main" val="1266662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A8D62-B0F6-324A-8622-EA8503EFD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5" y="1324844"/>
            <a:ext cx="6104201" cy="2769175"/>
          </a:xfrm>
        </p:spPr>
        <p:txBody>
          <a:bodyPr/>
          <a:lstStyle/>
          <a:p>
            <a:r>
              <a:rPr lang="en-US" dirty="0"/>
              <a:t>Windows</a:t>
            </a:r>
          </a:p>
          <a:p>
            <a:r>
              <a:rPr lang="en-US" dirty="0"/>
              <a:t>Installation</a:t>
            </a:r>
          </a:p>
          <a:p>
            <a:r>
              <a:rPr lang="en-US" dirty="0"/>
              <a:t>Hands-on Part A</a:t>
            </a:r>
          </a:p>
        </p:txBody>
      </p:sp>
    </p:spTree>
    <p:extLst>
      <p:ext uri="{BB962C8B-B14F-4D97-AF65-F5344CB8AC3E}">
        <p14:creationId xmlns:p14="http://schemas.microsoft.com/office/powerpoint/2010/main" val="2683612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E4188-6421-9F47-8DC0-F548022E3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Git on Windows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FA48A1-20F0-7E4E-8183-C8DEE14EDF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#1 Install Windows Subsystem for Linux (WSL)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BE9D89-E5FC-AD4A-93EB-DB187CD8E69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Ubuntu 18.04 LTS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7C3B2B-C7D5-7A41-B276-884E8B424426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#2 Configure WSL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A42C5C-8FC8-F04F-9536-DA5B4CADA20A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github.com/hangxingliu/wslgit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4311B2-2DA6-934D-BE67-B304CF4C8993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#3 Configure Git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CF0F9B-49B8-3141-9CED-2443FAB75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80" y="4441816"/>
            <a:ext cx="1371600" cy="137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19B0CF-1E6C-3D49-9328-16F1064DD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799" y="4441816"/>
            <a:ext cx="1371600" cy="1371600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77DB2BC-0FF5-6B44-B532-CF4BD3C09DF1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clone </a:t>
            </a:r>
            <a:r>
              <a:rPr lang="en-US" sz="1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git@github.com:user</a:t>
            </a:r>
            <a:r>
              <a:rPr lang="en-US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a.git</a:t>
            </a:r>
            <a:endParaRPr lang="en-US" sz="18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567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4F71156-4695-2943-9566-4305CAEDF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WSL's Required Environment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A835DAA-8BCB-CE40-A98D-3B04367899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Start</a:t>
            </a:r>
            <a:r>
              <a:rPr lang="en-US" dirty="0"/>
              <a:t>  button</a:t>
            </a:r>
          </a:p>
          <a:p>
            <a:r>
              <a:rPr lang="en-US" dirty="0"/>
              <a:t>&gt; </a:t>
            </a:r>
            <a:r>
              <a:rPr lang="en-US" b="1" dirty="0"/>
              <a:t>Settings</a:t>
            </a:r>
          </a:p>
          <a:p>
            <a:r>
              <a:rPr lang="en-US" dirty="0"/>
              <a:t>&gt; </a:t>
            </a:r>
            <a:r>
              <a:rPr lang="en-US" b="1" dirty="0"/>
              <a:t>Update &amp; Security</a:t>
            </a:r>
          </a:p>
          <a:p>
            <a:r>
              <a:rPr lang="en-US" dirty="0"/>
              <a:t>&gt; </a:t>
            </a:r>
            <a:r>
              <a:rPr lang="en-US" b="1" dirty="0"/>
              <a:t>Windows Update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0C117B6-0D6B-3F4E-A1B4-CC13B9A633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Be sure to update your Windows OS</a:t>
            </a:r>
          </a:p>
          <a:p>
            <a:r>
              <a:rPr lang="en-US" dirty="0"/>
              <a:t>Must be Windows 10 Version 1709 (OS build 16299) or later!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559770-3913-E14E-8A7B-383CA09475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WSL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69AC68-14DF-D444-8AD6-E15536F16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44392"/>
            <a:ext cx="3117954" cy="271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74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2985567-AB59-F740-9301-D83FA95A4443}"/>
              </a:ext>
            </a:extLst>
          </p:cNvPr>
          <p:cNvSpPr/>
          <p:nvPr/>
        </p:nvSpPr>
        <p:spPr>
          <a:xfrm>
            <a:off x="174812" y="1825625"/>
            <a:ext cx="5844988" cy="3660775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Enable-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WindowsOptionalFeature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-Online -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FeatureName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Microsoft-Windows-Subsystem-Linux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D70DE-F5F6-C843-AB3D-8C126AFAD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64187" cy="1325563"/>
          </a:xfrm>
        </p:spPr>
        <p:txBody>
          <a:bodyPr/>
          <a:lstStyle/>
          <a:p>
            <a:r>
              <a:rPr lang="en-US" dirty="0"/>
              <a:t>Install Windows Subsystem for Linux (WSL)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A7952F-8360-2642-9896-87F0F0FB3C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2325" y="1825625"/>
            <a:ext cx="5537579" cy="4351338"/>
          </a:xfrm>
        </p:spPr>
        <p:txBody>
          <a:bodyPr/>
          <a:lstStyle/>
          <a:p>
            <a:r>
              <a:rPr lang="en-US" dirty="0"/>
              <a:t>Enable "Windows Subsystem for Linux" optional feature</a:t>
            </a:r>
          </a:p>
          <a:p>
            <a:r>
              <a:rPr lang="en-US" dirty="0"/>
              <a:t>Open PowerShell as Administrator and run the command</a:t>
            </a:r>
          </a:p>
          <a:p>
            <a:r>
              <a:rPr lang="en-US" dirty="0"/>
              <a:t>Restart your computer when prompted.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0BEB57-11B7-CB4E-B022-DC3505CFDD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WSL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E1EA35-9BD7-494D-BD04-E7E4E7149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86400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56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49844-94B8-5149-9822-50E9D031D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9039" cy="1325563"/>
          </a:xfrm>
        </p:spPr>
        <p:txBody>
          <a:bodyPr/>
          <a:lstStyle/>
          <a:p>
            <a:r>
              <a:rPr lang="en-US" dirty="0"/>
              <a:t>Install Windows Subsystem for Linux (WSL)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D59DA3-8E5C-4241-B321-32F8F335E78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Install your Linux Distribution of Choice</a:t>
            </a:r>
          </a:p>
          <a:p>
            <a:r>
              <a:rPr lang="en-US" dirty="0"/>
              <a:t>Download and install from the Microsoft Store (see below)</a:t>
            </a:r>
          </a:p>
          <a:p>
            <a:r>
              <a:rPr lang="en-US" dirty="0">
                <a:hlinkClick r:id="rId3"/>
              </a:rPr>
              <a:t>Ubuntu 18.04 LTS</a:t>
            </a:r>
            <a:endParaRPr lang="en-US" dirty="0"/>
          </a:p>
          <a:p>
            <a:pPr lvl="1"/>
            <a:r>
              <a:rPr lang="en-US" dirty="0" err="1">
                <a:hlinkClick r:id="rId3"/>
              </a:rPr>
              <a:t>microsoft.com</a:t>
            </a:r>
            <a:r>
              <a:rPr lang="en-US" dirty="0">
                <a:hlinkClick r:id="rId3"/>
              </a:rPr>
              <a:t>/store/apps/9N9TNGVNDL3Q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62703D-EF7A-5546-89BC-3198385E38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WSL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D36BDE-A388-6A43-AC4E-E157121FF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90688"/>
            <a:ext cx="6019801" cy="4008159"/>
          </a:xfrm>
          <a:prstGeom prst="rect">
            <a:avLst/>
          </a:prstGeom>
        </p:spPr>
      </p:pic>
      <p:pic>
        <p:nvPicPr>
          <p:cNvPr id="10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BF264B-9E88-6041-B5D8-4C392BB77ED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13482" y="4344472"/>
            <a:ext cx="3106319" cy="2513528"/>
          </a:xfrm>
        </p:spPr>
      </p:pic>
    </p:spTree>
    <p:extLst>
      <p:ext uri="{BB962C8B-B14F-4D97-AF65-F5344CB8AC3E}">
        <p14:creationId xmlns:p14="http://schemas.microsoft.com/office/powerpoint/2010/main" val="1440168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49844-94B8-5149-9822-50E9D031D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31880" cy="1325563"/>
          </a:xfrm>
        </p:spPr>
        <p:txBody>
          <a:bodyPr/>
          <a:lstStyle/>
          <a:p>
            <a:r>
              <a:rPr lang="en-US" dirty="0"/>
              <a:t>Configure WSL - Initialize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D59DA3-8E5C-4241-B321-32F8F335E7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89788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Launch the distro (Ubuntu 18.04)</a:t>
            </a:r>
          </a:p>
          <a:p>
            <a:r>
              <a:rPr lang="en-US" dirty="0"/>
              <a:t>Click the </a:t>
            </a:r>
            <a:r>
              <a:rPr lang="en-US" b="1" dirty="0"/>
              <a:t>launch</a:t>
            </a:r>
            <a:r>
              <a:rPr lang="en-US" dirty="0"/>
              <a:t> button in the Microsoft Store App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Setting up a new Linux user account</a:t>
            </a:r>
          </a:p>
          <a:p>
            <a:r>
              <a:rPr lang="en-US" dirty="0"/>
              <a:t>This user account will not impact your Windows username</a:t>
            </a:r>
          </a:p>
          <a:p>
            <a:r>
              <a:rPr lang="en-US" dirty="0"/>
              <a:t>The password is needed when running </a:t>
            </a:r>
            <a:r>
              <a:rPr lang="en-US" b="1" dirty="0" err="1"/>
              <a:t>sudo</a:t>
            </a:r>
            <a:r>
              <a:rPr lang="en-US" b="1" dirty="0"/>
              <a:t> </a:t>
            </a:r>
            <a:r>
              <a:rPr lang="en-US" dirty="0"/>
              <a:t>commands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62703D-EF7A-5546-89BC-3198385E38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WSL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639AB1A-4CF7-6A4E-A9A3-0B4CF813B66A}"/>
              </a:ext>
            </a:extLst>
          </p:cNvPr>
          <p:cNvSpPr/>
          <p:nvPr/>
        </p:nvSpPr>
        <p:spPr>
          <a:xfrm>
            <a:off x="0" y="1825625"/>
            <a:ext cx="6019800" cy="5032375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this may take a few minutes...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Please create a default UNIX user account. The username does not need to match your Windows username.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more information visit: https://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aka.ms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wslusers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 new UNIX username: panda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 new UNIX password: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Retype new UNIX password:</a:t>
            </a:r>
          </a:p>
          <a:p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passwd: password updated successfully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Installation successful!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run a command as administrator (user "root"), use "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&lt;command&gt;".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 "man 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sudo_root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for details.</a:t>
            </a:r>
          </a:p>
        </p:txBody>
      </p:sp>
    </p:spTree>
    <p:extLst>
      <p:ext uri="{BB962C8B-B14F-4D97-AF65-F5344CB8AC3E}">
        <p14:creationId xmlns:p14="http://schemas.microsoft.com/office/powerpoint/2010/main" val="1290271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522A234-D8A6-BC4D-9D66-A70BA4039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700"/>
          </a:xfrm>
        </p:spPr>
        <p:txBody>
          <a:bodyPr/>
          <a:lstStyle/>
          <a:p>
            <a:r>
              <a:rPr lang="en-US" b="1" dirty="0">
                <a:latin typeface="Proxima Soft" panose="02000506030000020004" pitchFamily="2" charset="0"/>
              </a:rPr>
              <a:t>Lesson</a:t>
            </a:r>
            <a:r>
              <a:rPr lang="en-US" b="1" dirty="0"/>
              <a:t>s'</a:t>
            </a:r>
            <a:r>
              <a:rPr lang="en-US" b="1" dirty="0">
                <a:latin typeface="Proxima Soft" panose="02000506030000020004" pitchFamily="2" charset="0"/>
              </a:rPr>
              <a:t> Objective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34294B91-B03E-F04F-8A20-B4AB3848A06F}"/>
              </a:ext>
            </a:extLst>
          </p:cNvPr>
          <p:cNvSpPr txBox="1">
            <a:spLocks/>
          </p:cNvSpPr>
          <p:nvPr/>
        </p:nvSpPr>
        <p:spPr>
          <a:xfrm>
            <a:off x="838200" y="1810196"/>
            <a:ext cx="10515600" cy="555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roxima Soft" panose="02000506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oxima Soft" panose="0200050603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oxima Soft" panose="0200050603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oxima Soft" panose="0200050603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oxima Soft" panose="0200050603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800" indent="0">
              <a:buFont typeface="Arial" panose="020B0604020202020204" pitchFamily="34" charset="0"/>
              <a:buNone/>
            </a:pPr>
            <a:r>
              <a:rPr lang="en-US" b="1" dirty="0"/>
              <a:t>For everyone to…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87195-703B-D145-B3DA-50917C763633}"/>
              </a:ext>
            </a:extLst>
          </p:cNvPr>
          <p:cNvSpPr txBox="1"/>
          <p:nvPr/>
        </p:nvSpPr>
        <p:spPr>
          <a:xfrm>
            <a:off x="1956619" y="2721429"/>
            <a:ext cx="952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lvl="1"/>
            <a:r>
              <a:rPr lang="en-US" sz="4000" b="1" dirty="0">
                <a:latin typeface="Proxima Soft" panose="02000506030000020004" pitchFamily="2" charset="0"/>
              </a:rPr>
              <a:t>Understand what is Git and GitHub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E2DC6E-6D16-374A-8E76-542F74A628E4}"/>
              </a:ext>
            </a:extLst>
          </p:cNvPr>
          <p:cNvSpPr/>
          <p:nvPr/>
        </p:nvSpPr>
        <p:spPr>
          <a:xfrm>
            <a:off x="1679031" y="2827977"/>
            <a:ext cx="555171" cy="555171"/>
          </a:xfrm>
          <a:prstGeom prst="ellipse">
            <a:avLst/>
          </a:prstGeom>
          <a:solidFill>
            <a:srgbClr val="E1251B"/>
          </a:solidFill>
          <a:ln>
            <a:solidFill>
              <a:srgbClr val="E125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Proxima Soft Extrabold" panose="02000506030000020004" pitchFamily="2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C18F0C6-3126-9346-B2BC-891A0122D791}"/>
              </a:ext>
            </a:extLst>
          </p:cNvPr>
          <p:cNvSpPr/>
          <p:nvPr/>
        </p:nvSpPr>
        <p:spPr>
          <a:xfrm>
            <a:off x="1679031" y="4507478"/>
            <a:ext cx="555171" cy="555171"/>
          </a:xfrm>
          <a:prstGeom prst="ellipse">
            <a:avLst/>
          </a:prstGeom>
          <a:solidFill>
            <a:srgbClr val="E1251B"/>
          </a:solidFill>
          <a:ln>
            <a:solidFill>
              <a:srgbClr val="E125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Proxima Soft Extrabold" panose="02000506030000020004" pitchFamily="2" charset="0"/>
              </a:rPr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D09279-FE0A-3E4E-AFF5-E48AA10253AE}"/>
              </a:ext>
            </a:extLst>
          </p:cNvPr>
          <p:cNvSpPr/>
          <p:nvPr/>
        </p:nvSpPr>
        <p:spPr>
          <a:xfrm>
            <a:off x="1956619" y="4413752"/>
            <a:ext cx="9397181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533400" lvl="1" indent="0">
              <a:buNone/>
            </a:pPr>
            <a:r>
              <a:rPr lang="en-US" sz="4000" b="1" dirty="0">
                <a:latin typeface="Proxima Soft" panose="02000506030000020004" pitchFamily="2" charset="0"/>
              </a:rPr>
              <a:t>Successfully manage their code projects with Git and GitHub</a:t>
            </a:r>
          </a:p>
        </p:txBody>
      </p:sp>
    </p:spTree>
    <p:extLst>
      <p:ext uri="{BB962C8B-B14F-4D97-AF65-F5344CB8AC3E}">
        <p14:creationId xmlns:p14="http://schemas.microsoft.com/office/powerpoint/2010/main" val="3624232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54777-74A7-8940-9511-CDF09CDCC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WSL - Initialize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D1CEA-BAD6-8049-A17E-BA131A8C3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Update &amp; upgrade your distro's packages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Enter </a:t>
            </a:r>
            <a:r>
              <a:rPr lang="en-US" b="1" dirty="0">
                <a:solidFill>
                  <a:prstClr val="black"/>
                </a:solidFill>
              </a:rPr>
              <a:t>Y</a:t>
            </a:r>
            <a:r>
              <a:rPr lang="en-US" dirty="0">
                <a:solidFill>
                  <a:prstClr val="black"/>
                </a:solidFill>
              </a:rPr>
              <a:t> when asked "</a:t>
            </a:r>
            <a:r>
              <a:rPr lang="en-US" dirty="0"/>
              <a:t>Do you want to continue? [Y/n]</a:t>
            </a:r>
            <a:r>
              <a:rPr lang="en-US" dirty="0">
                <a:solidFill>
                  <a:prstClr val="black"/>
                </a:solidFill>
              </a:rPr>
              <a:t>"</a:t>
            </a:r>
          </a:p>
          <a:p>
            <a:pPr lvl="1"/>
            <a:endParaRPr lang="en-US" dirty="0">
              <a:solidFill>
                <a:prstClr val="black"/>
              </a:solidFill>
            </a:endParaRPr>
          </a:p>
          <a:p>
            <a:pPr lvl="1"/>
            <a:endParaRPr lang="en-US" dirty="0">
              <a:solidFill>
                <a:prstClr val="black"/>
              </a:solidFill>
            </a:endParaRP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Install git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5F010B-C640-F143-B5D2-DD84DC5B36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WSL + Git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584B12-78DB-7F45-BE6B-EF6AE504B9FD}"/>
              </a:ext>
            </a:extLst>
          </p:cNvPr>
          <p:cNvSpPr/>
          <p:nvPr/>
        </p:nvSpPr>
        <p:spPr>
          <a:xfrm>
            <a:off x="1971266" y="2867581"/>
            <a:ext cx="7315200" cy="1122838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apt update &amp;&amp;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apt upgrade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DC1FD72-846A-A049-A3E4-C26ABF4725AD}"/>
              </a:ext>
            </a:extLst>
          </p:cNvPr>
          <p:cNvSpPr/>
          <p:nvPr/>
        </p:nvSpPr>
        <p:spPr>
          <a:xfrm>
            <a:off x="1971266" y="5054125"/>
            <a:ext cx="7315200" cy="1122838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apt install git</a:t>
            </a:r>
          </a:p>
        </p:txBody>
      </p:sp>
    </p:spTree>
    <p:extLst>
      <p:ext uri="{BB962C8B-B14F-4D97-AF65-F5344CB8AC3E}">
        <p14:creationId xmlns:p14="http://schemas.microsoft.com/office/powerpoint/2010/main" val="2436405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4493A41-03D5-DC46-B631-96878D9D2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WSL - Initialize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B1D75D-F5A3-F248-BA64-9D700A367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664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Download the </a:t>
            </a:r>
            <a:r>
              <a:rPr lang="en-US" dirty="0">
                <a:hlinkClick r:id="rId2"/>
              </a:rPr>
              <a:t>wslgit</a:t>
            </a:r>
            <a:r>
              <a:rPr lang="en-US" dirty="0"/>
              <a:t> repository</a:t>
            </a:r>
          </a:p>
          <a:p>
            <a:pPr lvl="1"/>
            <a:r>
              <a:rPr lang="en-US" dirty="0"/>
              <a:t>tool to forward all requests for git to WSL</a:t>
            </a:r>
          </a:p>
          <a:p>
            <a:r>
              <a:rPr lang="en-US" dirty="0"/>
              <a:t>Go inside the </a:t>
            </a:r>
            <a:r>
              <a:rPr lang="en-US" dirty="0" err="1"/>
              <a:t>wslgit</a:t>
            </a:r>
            <a:r>
              <a:rPr lang="en-US" dirty="0"/>
              <a:t> folder</a:t>
            </a:r>
          </a:p>
          <a:p>
            <a:r>
              <a:rPr lang="en-US" dirty="0"/>
              <a:t>Move the </a:t>
            </a:r>
            <a:r>
              <a:rPr lang="en-US" b="1" dirty="0" err="1"/>
              <a:t>wslgit.sh</a:t>
            </a:r>
            <a:r>
              <a:rPr lang="en-US" b="1" dirty="0"/>
              <a:t> </a:t>
            </a:r>
            <a:r>
              <a:rPr lang="en-US" dirty="0"/>
              <a:t>file to the WSL executable location in /</a:t>
            </a:r>
            <a:r>
              <a:rPr lang="en-US" dirty="0" err="1"/>
              <a:t>usr</a:t>
            </a:r>
            <a:r>
              <a:rPr lang="en-US" dirty="0"/>
              <a:t>/bin</a:t>
            </a:r>
          </a:p>
          <a:p>
            <a:r>
              <a:rPr lang="en-US" dirty="0"/>
              <a:t>Get back to home folder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BD3C3CC-8863-E443-B52E-B1E9057E19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WSL + Git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E5052FB-AFEF-DF47-AAA1-38DAA0BB1C41}"/>
              </a:ext>
            </a:extLst>
          </p:cNvPr>
          <p:cNvSpPr/>
          <p:nvPr/>
        </p:nvSpPr>
        <p:spPr>
          <a:xfrm>
            <a:off x="838200" y="4392117"/>
            <a:ext cx="10515600" cy="2329357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clone https://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hangxingliu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wslgit</a:t>
            </a:r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cd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wslgit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mv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wslgit.sh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wslgit.sh</a:t>
            </a:r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cd</a:t>
            </a:r>
          </a:p>
        </p:txBody>
      </p:sp>
    </p:spTree>
    <p:extLst>
      <p:ext uri="{BB962C8B-B14F-4D97-AF65-F5344CB8AC3E}">
        <p14:creationId xmlns:p14="http://schemas.microsoft.com/office/powerpoint/2010/main" val="3887185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57697-8411-1C44-B4BF-9BE298604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WSL - VS Code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5D0D06E-39F2-804D-9E5A-7649EBDA3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2059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Download Remote - WSL VS Code Extension</a:t>
            </a:r>
          </a:p>
          <a:p>
            <a:pPr lvl="1"/>
            <a:r>
              <a:rPr lang="en-US" dirty="0">
                <a:hlinkClick r:id="rId3"/>
              </a:rPr>
              <a:t>https://marketplace.visualstudio.com/items?itemName=ms-vscode-remote.remote-wsl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Go to VS Code Settings to change the </a:t>
            </a:r>
            <a:r>
              <a:rPr lang="en-US" dirty="0" err="1"/>
              <a:t>git.path</a:t>
            </a:r>
            <a:r>
              <a:rPr lang="en-US" dirty="0"/>
              <a:t> object: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F309DC-E71F-844A-B0D4-66AF3B05DA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t">
            <a:noAutofit/>
          </a:bodyPr>
          <a:lstStyle/>
          <a:p>
            <a:r>
              <a:rPr lang="en-US" dirty="0"/>
              <a:t>WSL + Git + VS Code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DD9CD91-19E6-ED49-9CA0-1A3FF168D520}"/>
              </a:ext>
            </a:extLst>
          </p:cNvPr>
          <p:cNvSpPr/>
          <p:nvPr/>
        </p:nvSpPr>
        <p:spPr>
          <a:xfrm>
            <a:off x="353268" y="3972393"/>
            <a:ext cx="11485464" cy="2520482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D4D4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D4D4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sz="2400" b="1" dirty="0">
                <a:solidFill>
                  <a:srgbClr val="9CDCF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b="1" dirty="0" err="1">
                <a:solidFill>
                  <a:srgbClr val="9CDCF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git.path</a:t>
            </a:r>
            <a:r>
              <a:rPr lang="en-US" sz="2400" b="1" dirty="0">
                <a:solidFill>
                  <a:srgbClr val="9CDCF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b="1" dirty="0">
                <a:solidFill>
                  <a:srgbClr val="D4D4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2400" b="1" dirty="0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"C:</a:t>
            </a:r>
            <a:r>
              <a:rPr lang="en-US" sz="2400" b="1" dirty="0">
                <a:solidFill>
                  <a:srgbClr val="F447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\U</a:t>
            </a:r>
            <a:r>
              <a:rPr lang="en-US" sz="2400" b="1" dirty="0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sers</a:t>
            </a:r>
            <a:r>
              <a:rPr lang="en-US" sz="2400" b="1" dirty="0">
                <a:solidFill>
                  <a:srgbClr val="F447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\P</a:t>
            </a:r>
            <a:r>
              <a:rPr lang="en-US" sz="2400" b="1" dirty="0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lease</a:t>
            </a:r>
            <a:r>
              <a:rPr lang="en-US" sz="2400" b="1" dirty="0">
                <a:solidFill>
                  <a:srgbClr val="F447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sz="2400" b="1" dirty="0" err="1">
                <a:solidFill>
                  <a:srgbClr val="F447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400" b="1" dirty="0" err="1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ppData</a:t>
            </a:r>
            <a:r>
              <a:rPr lang="en-US" sz="2400" b="1" dirty="0">
                <a:solidFill>
                  <a:srgbClr val="F447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\L</a:t>
            </a:r>
            <a:r>
              <a:rPr lang="en-US" sz="2400" b="1" dirty="0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ocal</a:t>
            </a:r>
            <a:r>
              <a:rPr lang="en-US" sz="2400" b="1" dirty="0">
                <a:solidFill>
                  <a:srgbClr val="F447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\P</a:t>
            </a:r>
            <a:r>
              <a:rPr lang="en-US" sz="2400" b="1" dirty="0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ackages</a:t>
            </a:r>
            <a:r>
              <a:rPr lang="en-US" sz="2400" b="1" dirty="0">
                <a:solidFill>
                  <a:srgbClr val="F447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\C</a:t>
            </a:r>
            <a:r>
              <a:rPr lang="en-US" sz="2400" b="1" dirty="0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anonicalGroupLimited.Ubuntu18.04onWindows_79rhkp1fndgsc</a:t>
            </a:r>
            <a:r>
              <a:rPr lang="en-US" sz="2400" b="1" dirty="0">
                <a:solidFill>
                  <a:srgbClr val="F447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sz="2400" b="1" dirty="0" err="1">
                <a:solidFill>
                  <a:srgbClr val="F447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sz="2400" b="1" dirty="0" err="1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ocalState</a:t>
            </a:r>
            <a:r>
              <a:rPr lang="en-US" sz="2400" b="1" dirty="0">
                <a:solidFill>
                  <a:srgbClr val="D7BA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sz="2400" b="1" dirty="0" err="1">
                <a:solidFill>
                  <a:srgbClr val="D7BA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2400" b="1" dirty="0" err="1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ootfs</a:t>
            </a:r>
            <a:r>
              <a:rPr lang="en-US" sz="2400" b="1" dirty="0">
                <a:solidFill>
                  <a:srgbClr val="F447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\h</a:t>
            </a:r>
            <a:r>
              <a:rPr lang="en-US" sz="2400" b="1" dirty="0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ome</a:t>
            </a:r>
            <a:r>
              <a:rPr lang="en-US" sz="2400" b="1" dirty="0">
                <a:solidFill>
                  <a:srgbClr val="F447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\p</a:t>
            </a:r>
            <a:r>
              <a:rPr lang="en-US" sz="2400" b="1" dirty="0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anda</a:t>
            </a:r>
            <a:r>
              <a:rPr lang="en-US" sz="2400" b="1" dirty="0">
                <a:solidFill>
                  <a:srgbClr val="F447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sz="2400" b="1" dirty="0" err="1">
                <a:solidFill>
                  <a:srgbClr val="F447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en-US" sz="2400" b="1" dirty="0" err="1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slgit</a:t>
            </a:r>
            <a:r>
              <a:rPr lang="en-US" sz="2400" b="1" dirty="0">
                <a:solidFill>
                  <a:srgbClr val="F447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sz="2400" b="1" dirty="0" err="1">
                <a:solidFill>
                  <a:srgbClr val="F447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sz="2400" b="1" dirty="0" err="1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it.bat</a:t>
            </a:r>
            <a:r>
              <a:rPr lang="en-US" sz="2400" b="1" dirty="0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D4D4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88B905-C734-CF4A-9B35-7006177F4F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1313" y="782638"/>
            <a:ext cx="4000688" cy="148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45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D601E-FACF-8D43-973A-051FD6AD8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Japanese version of Ubuntu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B3BA9D-727A-8547-8A48-33E626524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0838" y="1825625"/>
            <a:ext cx="501296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Install the Japanese language pack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Set local language to Japanese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Restart Ubuntu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Install Japanese manuals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7FB271-D52E-3C46-8FB5-765C660FAE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JP + Ubuntu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396925B-42E7-2A41-BE43-8900D32BFE73}"/>
              </a:ext>
            </a:extLst>
          </p:cNvPr>
          <p:cNvSpPr/>
          <p:nvPr/>
        </p:nvSpPr>
        <p:spPr>
          <a:xfrm>
            <a:off x="464695" y="1825625"/>
            <a:ext cx="5555105" cy="4351338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apt -y install language-pack-ja</a:t>
            </a:r>
          </a:p>
          <a:p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update-locale LANG=ja_JP.UTF8</a:t>
            </a:r>
          </a:p>
          <a:p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apt -y install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manpages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-ja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manpages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-ja-dev</a:t>
            </a:r>
          </a:p>
        </p:txBody>
      </p:sp>
    </p:spTree>
    <p:extLst>
      <p:ext uri="{BB962C8B-B14F-4D97-AF65-F5344CB8AC3E}">
        <p14:creationId xmlns:p14="http://schemas.microsoft.com/office/powerpoint/2010/main" val="4111116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D601E-FACF-8D43-973A-051FD6AD8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Git + GitHub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B3BA9D-727A-8547-8A48-33E626524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99226" y="1825625"/>
            <a:ext cx="319790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Generate an SSH key</a:t>
            </a:r>
          </a:p>
          <a:p>
            <a:r>
              <a:rPr lang="en-US" dirty="0"/>
              <a:t>It is required to link with GitHub</a:t>
            </a:r>
          </a:p>
          <a:p>
            <a:r>
              <a:rPr lang="en-US" dirty="0"/>
              <a:t>Leave the questions blank and just ENTER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7FB271-D52E-3C46-8FB5-765C660FAE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Git + GitHub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396925B-42E7-2A41-BE43-8900D32BFE73}"/>
              </a:ext>
            </a:extLst>
          </p:cNvPr>
          <p:cNvSpPr/>
          <p:nvPr/>
        </p:nvSpPr>
        <p:spPr>
          <a:xfrm>
            <a:off x="194872" y="1690688"/>
            <a:ext cx="8424472" cy="5030787"/>
          </a:xfrm>
          <a:prstGeom prst="roundRect">
            <a:avLst>
              <a:gd name="adj" fmla="val 11849"/>
            </a:avLst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-keygen</a:t>
            </a:r>
          </a:p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Generating public/private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rsa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key pair.</a:t>
            </a:r>
          </a:p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 file in which to save the key (/home/user/.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id_rsa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 directory '/home/user/.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'.</a:t>
            </a:r>
          </a:p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 passphrase (empty for no passphrase):</a:t>
            </a:r>
          </a:p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 same passphrase again:</a:t>
            </a:r>
          </a:p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 identification has been saved in /home/user/.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id_rsa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 public key has been saved in /home/user/.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id_rsa.pub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94126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D601E-FACF-8D43-973A-051FD6AD8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Git + GitHub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B3BA9D-727A-8547-8A48-33E626524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Copy the key to the clipboard</a:t>
            </a:r>
          </a:p>
          <a:p>
            <a:r>
              <a:rPr lang="en-US" dirty="0"/>
              <a:t>This is needed to be pasted into </a:t>
            </a:r>
            <a:r>
              <a:rPr lang="en-US" dirty="0" err="1"/>
              <a:t>GitHub.com's</a:t>
            </a:r>
            <a:r>
              <a:rPr lang="en-US" dirty="0"/>
              <a:t> setting page.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56517E-AEB7-3042-8C3E-2BBE1D8B3D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Git + GitHub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396925B-42E7-2A41-BE43-8900D32BFE73}"/>
              </a:ext>
            </a:extLst>
          </p:cNvPr>
          <p:cNvSpPr/>
          <p:nvPr/>
        </p:nvSpPr>
        <p:spPr>
          <a:xfrm>
            <a:off x="1227943" y="3180556"/>
            <a:ext cx="6716844" cy="1641475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 ~/.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id_rsa.pub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clip.exe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62021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C6B8F-628E-8543-9DF7-FB8AB9F8F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Git + GitHub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5EC584-5C40-7549-BA36-113B2274921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825625"/>
            <a:ext cx="6019800" cy="394993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F16279-B1ED-9B4A-9792-32FB7495C9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GitHub.com</a:t>
            </a:r>
            <a:r>
              <a:rPr lang="en-US" dirty="0"/>
              <a:t>/settings</a:t>
            </a:r>
          </a:p>
          <a:p>
            <a:r>
              <a:rPr lang="en-US" dirty="0"/>
              <a:t>&gt; SSH and GPG Keys</a:t>
            </a:r>
          </a:p>
          <a:p>
            <a:r>
              <a:rPr lang="en-US" dirty="0"/>
              <a:t>&gt; click </a:t>
            </a:r>
            <a:r>
              <a:rPr lang="en-US" b="1" dirty="0"/>
              <a:t>New SSH key</a:t>
            </a:r>
            <a:r>
              <a:rPr lang="en-US" dirty="0"/>
              <a:t> button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Type Windows WSL for Title</a:t>
            </a:r>
          </a:p>
          <a:p>
            <a:r>
              <a:rPr lang="en-US" dirty="0"/>
              <a:t>Paste the public key</a:t>
            </a:r>
          </a:p>
          <a:p>
            <a:endParaRPr lang="en-US" dirty="0"/>
          </a:p>
          <a:p>
            <a:r>
              <a:rPr lang="en-US" dirty="0"/>
              <a:t>&gt; click </a:t>
            </a:r>
            <a:r>
              <a:rPr lang="en-US" b="1" dirty="0"/>
              <a:t>Add SSH key </a:t>
            </a:r>
            <a:r>
              <a:rPr lang="en-US" dirty="0"/>
              <a:t>button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79AA51-EDB8-7747-9350-AFF0ECDE2F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Git + GitHub</a:t>
            </a:r>
          </a:p>
        </p:txBody>
      </p:sp>
    </p:spTree>
    <p:extLst>
      <p:ext uri="{BB962C8B-B14F-4D97-AF65-F5344CB8AC3E}">
        <p14:creationId xmlns:p14="http://schemas.microsoft.com/office/powerpoint/2010/main" val="7920225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C6B8F-628E-8543-9DF7-FB8AB9F8F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Confirm the Settings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F866D1B-8A71-E94F-B3D1-430D46ED2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202388"/>
          </a:xfrm>
        </p:spPr>
        <p:txBody>
          <a:bodyPr/>
          <a:lstStyle/>
          <a:p>
            <a:r>
              <a:rPr lang="en-US" dirty="0"/>
              <a:t>Confirm the settings with the following commands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615854-BC8B-A94B-AB50-C0F387A20B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Git + GitHub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DAA9AA8-A3B4-CB4C-A2AF-B3A6C3F18B3B}"/>
              </a:ext>
            </a:extLst>
          </p:cNvPr>
          <p:cNvSpPr/>
          <p:nvPr/>
        </p:nvSpPr>
        <p:spPr>
          <a:xfrm>
            <a:off x="838199" y="3028013"/>
            <a:ext cx="10515599" cy="3464862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-T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git@github.com</a:t>
            </a:r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authenticity of host '</a:t>
            </a:r>
            <a:r>
              <a:rPr lang="en-US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(13.114.40.48)' can't be established.</a:t>
            </a:r>
          </a:p>
          <a:p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RSA key fingerprint is SHA256:xxx.</a:t>
            </a:r>
          </a:p>
          <a:p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Are you sure you want to continue connecting (yes/no)? yes</a:t>
            </a:r>
          </a:p>
          <a:p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Warning: Permanently added 'github.com,13.114.40.48' (RSA) to the list of known hosts.</a:t>
            </a:r>
          </a:p>
          <a:p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 </a:t>
            </a:r>
            <a:r>
              <a:rPr lang="en-US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ahandsel</a:t>
            </a: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You've successfully authenticated, but GitHub does not provide shell access.</a:t>
            </a:r>
          </a:p>
        </p:txBody>
      </p:sp>
    </p:spTree>
    <p:extLst>
      <p:ext uri="{BB962C8B-B14F-4D97-AF65-F5344CB8AC3E}">
        <p14:creationId xmlns:p14="http://schemas.microsoft.com/office/powerpoint/2010/main" val="1902766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54777-74A7-8940-9511-CDF09CDCC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Code + Explorer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D1CEA-BAD6-8049-A17E-BA131A8C3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open the Explorer from the current Linux folder, enter:</a:t>
            </a:r>
            <a:endParaRPr lang="en-US" dirty="0">
              <a:solidFill>
                <a:prstClr val="black"/>
              </a:solidFill>
            </a:endParaRPr>
          </a:p>
          <a:p>
            <a:pPr lvl="1"/>
            <a:endParaRPr lang="en-US" dirty="0">
              <a:solidFill>
                <a:prstClr val="black"/>
              </a:solidFill>
            </a:endParaRP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 open the VS Code from the current Linux folder, enter: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5F010B-C640-F143-B5D2-DD84DC5B36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WSL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584B12-78DB-7F45-BE6B-EF6AE504B9FD}"/>
              </a:ext>
            </a:extLst>
          </p:cNvPr>
          <p:cNvSpPr/>
          <p:nvPr/>
        </p:nvSpPr>
        <p:spPr>
          <a:xfrm>
            <a:off x="6095999" y="2548328"/>
            <a:ext cx="3497705" cy="918772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explorer.exe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4203AF4-8252-C34D-95CB-F8FF14C09738}"/>
              </a:ext>
            </a:extLst>
          </p:cNvPr>
          <p:cNvSpPr/>
          <p:nvPr/>
        </p:nvSpPr>
        <p:spPr>
          <a:xfrm>
            <a:off x="6095998" y="4859311"/>
            <a:ext cx="3497705" cy="918772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 .</a:t>
            </a:r>
          </a:p>
        </p:txBody>
      </p:sp>
    </p:spTree>
    <p:extLst>
      <p:ext uri="{BB962C8B-B14F-4D97-AF65-F5344CB8AC3E}">
        <p14:creationId xmlns:p14="http://schemas.microsoft.com/office/powerpoint/2010/main" val="18807704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DD16A-4198-7445-8942-1EABD50D1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+ WLS and GitHub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6ED7DDDC-8B8F-6445-AF2B-E2394415A88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97954"/>
            <a:ext cx="5181600" cy="3806680"/>
          </a:xfr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3FCFE8E-445A-2944-8DA5-B669C727ED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Instead of using HTTPS </a:t>
            </a:r>
            <a:r>
              <a:rPr lang="en-US" dirty="0">
                <a:sym typeface="Wingdings" pitchFamily="2" charset="2"/>
              </a:rPr>
              <a:t> Use SSH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9C856B-E9E8-AB48-86F3-F4F495B214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>
                <a:sym typeface="Wingdings" pitchFamily="2" charset="2"/>
              </a:rPr>
              <a:t>WSL + GitHub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172893E-2EEB-EF40-B7D8-C7B056C342E1}"/>
              </a:ext>
            </a:extLst>
          </p:cNvPr>
          <p:cNvSpPr/>
          <p:nvPr/>
        </p:nvSpPr>
        <p:spPr>
          <a:xfrm>
            <a:off x="6172200" y="3082522"/>
            <a:ext cx="5621363" cy="918772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git clone https://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/.../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a.git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82C7A00-E70C-994F-988B-9EC50408083D}"/>
              </a:ext>
            </a:extLst>
          </p:cNvPr>
          <p:cNvSpPr/>
          <p:nvPr/>
        </p:nvSpPr>
        <p:spPr>
          <a:xfrm>
            <a:off x="6172200" y="4474356"/>
            <a:ext cx="5621363" cy="918772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git clone </a:t>
            </a:r>
            <a:r>
              <a:rPr lang="en-US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git@github.com</a:t>
            </a: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:.../</a:t>
            </a:r>
            <a:r>
              <a:rPr lang="en-US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a.git</a:t>
            </a:r>
            <a:endParaRPr lang="en-US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828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1A086-E47F-FE4B-93F5-ADA05C608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7ED20-9962-3943-B14A-A20841D570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Autofit/>
          </a:bodyPr>
          <a:lstStyle/>
          <a:p>
            <a:r>
              <a:rPr lang="en-US" sz="2400" dirty="0"/>
              <a:t>What is Git?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556C30-FBCE-A24E-8D5B-EC07F09F9B7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anchor="ctr">
            <a:normAutofit/>
          </a:bodyPr>
          <a:lstStyle/>
          <a:p>
            <a:r>
              <a:rPr lang="en-US" sz="2400" dirty="0"/>
              <a:t>What is GitHub?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4DC6E7-9A6D-8740-A498-963747F9A93E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 anchor="ctr">
            <a:normAutofit/>
          </a:bodyPr>
          <a:lstStyle/>
          <a:p>
            <a:r>
              <a:rPr lang="en-US" sz="2400" dirty="0"/>
              <a:t>Hands-On  Sections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57CE74-333F-8940-A5F7-B25E827C7EFB}"/>
              </a:ext>
            </a:extLst>
          </p:cNvPr>
          <p:cNvSpPr>
            <a:spLocks noGrp="1"/>
          </p:cNvSpPr>
          <p:nvPr>
            <p:ph sz="half" idx="16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Install Git</a:t>
            </a:r>
          </a:p>
          <a:p>
            <a:r>
              <a:rPr lang="en-US" sz="2400" dirty="0"/>
              <a:t>Create GitHub account</a:t>
            </a:r>
          </a:p>
          <a:p>
            <a:r>
              <a:rPr lang="en-US" sz="2400" dirty="0"/>
              <a:t>Start a repository</a:t>
            </a:r>
          </a:p>
        </p:txBody>
      </p:sp>
      <p:pic>
        <p:nvPicPr>
          <p:cNvPr id="1025" name="Picture 1" descr="page9image58368128">
            <a:extLst>
              <a:ext uri="{FF2B5EF4-FFF2-40B4-BE49-F238E27FC236}">
                <a16:creationId xmlns:a16="http://schemas.microsoft.com/office/drawing/2014/main" id="{F4AB1742-D1BE-7142-8150-A469D9D1BF6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48896" y="271974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2image58278928">
            <a:extLst>
              <a:ext uri="{FF2B5EF4-FFF2-40B4-BE49-F238E27FC236}">
                <a16:creationId xmlns:a16="http://schemas.microsoft.com/office/drawing/2014/main" id="{7B5B0FBC-E8BB-654A-929E-9080BC1BDD71}"/>
              </a:ext>
            </a:extLst>
          </p:cNvPr>
          <p:cNvPicPr>
            <a:picLocks noGrp="1" noChangeAspect="1" noChangeArrowheads="1"/>
          </p:cNvPicPr>
          <p:nvPr>
            <p:ph sz="half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00243" y="271974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14566BE-3DD0-514E-94CE-345A15CA46D3}"/>
              </a:ext>
            </a:extLst>
          </p:cNvPr>
          <p:cNvSpPr/>
          <p:nvPr/>
        </p:nvSpPr>
        <p:spPr>
          <a:xfrm>
            <a:off x="5752125" y="5177678"/>
            <a:ext cx="1828800" cy="457200"/>
          </a:xfrm>
          <a:prstGeom prst="roundRect">
            <a:avLst/>
          </a:prstGeom>
          <a:solidFill>
            <a:srgbClr val="221E1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Proxima Soft" panose="02000506030000020004" pitchFamily="2" charset="0"/>
              </a:rPr>
              <a:t>GitHub Icon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B004F4A-750D-824E-B54B-77F7DA603AA4}"/>
              </a:ext>
            </a:extLst>
          </p:cNvPr>
          <p:cNvSpPr/>
          <p:nvPr/>
        </p:nvSpPr>
        <p:spPr>
          <a:xfrm>
            <a:off x="2400772" y="5177678"/>
            <a:ext cx="1828800" cy="457200"/>
          </a:xfrm>
          <a:prstGeom prst="roundRect">
            <a:avLst/>
          </a:prstGeom>
          <a:solidFill>
            <a:srgbClr val="F03E2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Proxima Soft" panose="02000506030000020004" pitchFamily="2" charset="0"/>
              </a:rPr>
              <a:t>GitHub Icon</a:t>
            </a:r>
          </a:p>
        </p:txBody>
      </p:sp>
    </p:spTree>
    <p:extLst>
      <p:ext uri="{BB962C8B-B14F-4D97-AF65-F5344CB8AC3E}">
        <p14:creationId xmlns:p14="http://schemas.microsoft.com/office/powerpoint/2010/main" val="3310173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5A932CB0-40C6-AD44-B463-09FE50843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5" y="1324844"/>
            <a:ext cx="6104201" cy="2769175"/>
          </a:xfrm>
        </p:spPr>
        <p:txBody>
          <a:bodyPr/>
          <a:lstStyle/>
          <a:p>
            <a:r>
              <a:rPr lang="en-US" dirty="0"/>
              <a:t>Getting Started</a:t>
            </a:r>
          </a:p>
          <a:p>
            <a:endParaRPr lang="en-US" dirty="0"/>
          </a:p>
          <a:p>
            <a:r>
              <a:rPr lang="en-US" dirty="0"/>
              <a:t>Hands-on B</a:t>
            </a:r>
          </a:p>
        </p:txBody>
      </p:sp>
    </p:spTree>
    <p:extLst>
      <p:ext uri="{BB962C8B-B14F-4D97-AF65-F5344CB8AC3E}">
        <p14:creationId xmlns:p14="http://schemas.microsoft.com/office/powerpoint/2010/main" val="3745564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5092B-07D6-5747-8C95-77C8CEC9D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7A378-2BE9-744C-A3BF-F172A88FD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Configure your Git username and email with </a:t>
            </a:r>
            <a:r>
              <a:rPr lang="en-US" b="1" dirty="0"/>
              <a:t>git config</a:t>
            </a:r>
            <a:endParaRPr lang="en-US" dirty="0"/>
          </a:p>
          <a:p>
            <a:pPr lvl="1"/>
            <a:r>
              <a:rPr lang="en-US" dirty="0"/>
              <a:t>For Mac, use Terminal</a:t>
            </a:r>
          </a:p>
          <a:p>
            <a:pPr lvl="1"/>
            <a:r>
              <a:rPr lang="en-US" dirty="0"/>
              <a:t>For Windows, use PowerShell or Git Bash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45A236-1ABA-BB49-934A-2A5882E449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/>
              <a:t>Getting Started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12E4D7-3090-5C49-9056-109659147943}"/>
              </a:ext>
            </a:extLst>
          </p:cNvPr>
          <p:cNvSpPr/>
          <p:nvPr/>
        </p:nvSpPr>
        <p:spPr>
          <a:xfrm>
            <a:off x="1156771" y="3333025"/>
            <a:ext cx="10197029" cy="2934426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 git config --global user.name "GitHub_UserName"</a:t>
            </a:r>
          </a:p>
          <a:p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 git config --global user.email "example@email.com"</a:t>
            </a:r>
          </a:p>
          <a:p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 git config --global color.ui auto</a:t>
            </a:r>
          </a:p>
          <a:p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 git config --global --</a:t>
            </a:r>
            <a:r>
              <a:rPr lang="en-US" altLang="ja-JP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ounded Rectangle 6">
            <a:hlinkClick r:id="rId3"/>
            <a:extLst>
              <a:ext uri="{FF2B5EF4-FFF2-40B4-BE49-F238E27FC236}">
                <a16:creationId xmlns:a16="http://schemas.microsoft.com/office/drawing/2014/main" id="{DAF9E669-384D-6543-80BB-8CA3F6C489AC}"/>
              </a:ext>
            </a:extLst>
          </p:cNvPr>
          <p:cNvSpPr/>
          <p:nvPr/>
        </p:nvSpPr>
        <p:spPr>
          <a:xfrm>
            <a:off x="-1" y="6492875"/>
            <a:ext cx="7489862" cy="365124"/>
          </a:xfrm>
          <a:prstGeom prst="roundRect">
            <a:avLst/>
          </a:prstGeom>
          <a:solidFill>
            <a:srgbClr val="FFBC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https://git-scm.com/book/en/v2/Getting-Started-First-Time-Git-Setup</a:t>
            </a:r>
          </a:p>
        </p:txBody>
      </p:sp>
    </p:spTree>
    <p:extLst>
      <p:ext uri="{BB962C8B-B14F-4D97-AF65-F5344CB8AC3E}">
        <p14:creationId xmlns:p14="http://schemas.microsoft.com/office/powerpoint/2010/main" val="37879735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2985567-AB59-F740-9301-D83FA95A4443}"/>
              </a:ext>
            </a:extLst>
          </p:cNvPr>
          <p:cNvSpPr/>
          <p:nvPr/>
        </p:nvSpPr>
        <p:spPr>
          <a:xfrm>
            <a:off x="174812" y="1825625"/>
            <a:ext cx="5844988" cy="4667250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cd Documents</a:t>
            </a:r>
          </a:p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mkdir kintone_dojo</a:t>
            </a:r>
          </a:p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cd kintone_dojo</a:t>
            </a:r>
          </a:p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init</a:t>
            </a:r>
          </a:p>
          <a:p>
            <a:r>
              <a:rPr lang="en-US" sz="2400" b="1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Initialized empty Git repository in /Users/g001494/Documents/Kintone_Dojo/.git/</a:t>
            </a:r>
          </a:p>
          <a:p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D70DE-F5F6-C843-AB3D-8C126AFAD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Local Git Repository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A7952F-8360-2642-9896-87F0F0FB3C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22325" y="1825625"/>
            <a:ext cx="5537579" cy="4351338"/>
          </a:xfrm>
        </p:spPr>
        <p:txBody>
          <a:bodyPr/>
          <a:lstStyle/>
          <a:p>
            <a:r>
              <a:rPr lang="en-US" dirty="0"/>
              <a:t>In your terminal, go to </a:t>
            </a:r>
            <a:r>
              <a:rPr lang="en-US" b="1" dirty="0"/>
              <a:t>Documents</a:t>
            </a:r>
            <a:r>
              <a:rPr lang="en-US" dirty="0"/>
              <a:t> and create a directory named </a:t>
            </a:r>
            <a:r>
              <a:rPr lang="en-US" b="1" dirty="0"/>
              <a:t>kintone_dojo</a:t>
            </a:r>
          </a:p>
          <a:p>
            <a:pPr lvl="1"/>
            <a:r>
              <a:rPr lang="en-US" dirty="0"/>
              <a:t>$ pwd ~/Documents/kintone_dojo</a:t>
            </a:r>
          </a:p>
          <a:p>
            <a:pPr lvl="1"/>
            <a:endParaRPr lang="en-US" dirty="0"/>
          </a:p>
          <a:p>
            <a:r>
              <a:rPr lang="en-US" dirty="0"/>
              <a:t>In there, initialize a git repository</a:t>
            </a:r>
          </a:p>
          <a:p>
            <a:endParaRPr lang="en-US" dirty="0"/>
          </a:p>
          <a:p>
            <a:r>
              <a:rPr lang="en-US" dirty="0"/>
              <a:t>Repository is often shortened to Repo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0BEB57-11B7-CB4E-B022-DC3505CFDD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Getting Started</a:t>
            </a:r>
          </a:p>
        </p:txBody>
      </p:sp>
    </p:spTree>
    <p:extLst>
      <p:ext uri="{BB962C8B-B14F-4D97-AF65-F5344CB8AC3E}">
        <p14:creationId xmlns:p14="http://schemas.microsoft.com/office/powerpoint/2010/main" val="4181990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2985567-AB59-F740-9301-D83FA95A4443}"/>
              </a:ext>
            </a:extLst>
          </p:cNvPr>
          <p:cNvSpPr/>
          <p:nvPr/>
        </p:nvSpPr>
        <p:spPr>
          <a:xfrm>
            <a:off x="174812" y="1825625"/>
            <a:ext cx="5844988" cy="1325563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touch README.md</a:t>
            </a:r>
          </a:p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code 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D70DE-F5F6-C843-AB3D-8C126AFAD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README.md file to the Local Repo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A7952F-8360-2642-9896-87F0F0FB3C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1825625"/>
            <a:ext cx="5419578" cy="4351338"/>
          </a:xfrm>
        </p:spPr>
        <p:txBody>
          <a:bodyPr/>
          <a:lstStyle/>
          <a:p>
            <a:r>
              <a:rPr lang="en-US" dirty="0"/>
              <a:t>Create a README.md file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Open the current kintone_dojo directory with VS Code</a:t>
            </a:r>
          </a:p>
          <a:p>
            <a:pPr lvl="1"/>
            <a:r>
              <a:rPr lang="en-US" dirty="0"/>
              <a:t>See appendix for setup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Add a description of your repository in the markdown file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0BEB57-11B7-CB4E-B022-DC3505CFDD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CB8719-7630-AD48-950B-9169EB76C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01328"/>
            <a:ext cx="6097777" cy="325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715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2985567-AB59-F740-9301-D83FA95A4443}"/>
              </a:ext>
            </a:extLst>
          </p:cNvPr>
          <p:cNvSpPr/>
          <p:nvPr/>
        </p:nvSpPr>
        <p:spPr>
          <a:xfrm>
            <a:off x="174812" y="1825626"/>
            <a:ext cx="5843016" cy="731520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33363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status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D70DE-F5F6-C843-AB3D-8C126AFAD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Git's Status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A7952F-8360-2642-9896-87F0F0FB3C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1825625"/>
            <a:ext cx="5843014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git status</a:t>
            </a:r>
            <a:endParaRPr lang="en-US" dirty="0"/>
          </a:p>
          <a:p>
            <a:r>
              <a:rPr lang="en-US" dirty="0"/>
              <a:t>command that shows the working directory's &amp; staging area's state</a:t>
            </a:r>
          </a:p>
          <a:p>
            <a:pPr lvl="1"/>
            <a:r>
              <a:rPr lang="en-US" b="1" dirty="0"/>
              <a:t>Changes to be committed: </a:t>
            </a:r>
            <a:r>
              <a:rPr lang="en-US" dirty="0"/>
              <a:t>You can see which changes have &amp; have not been staged</a:t>
            </a:r>
          </a:p>
          <a:p>
            <a:pPr lvl="1"/>
            <a:r>
              <a:rPr lang="en-US" b="1" dirty="0"/>
              <a:t>Untracked files: </a:t>
            </a:r>
            <a:r>
              <a:rPr lang="en-US" dirty="0"/>
              <a:t>You can see which files are not being tracked by git</a:t>
            </a:r>
          </a:p>
          <a:p>
            <a:pPr lvl="1"/>
            <a:endParaRPr lang="en-US" dirty="0"/>
          </a:p>
          <a:p>
            <a:r>
              <a:rPr lang="en-US" dirty="0"/>
              <a:t>See that the README.md needs to be tracked by git</a:t>
            </a:r>
          </a:p>
          <a:p>
            <a:endParaRPr lang="en-U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39A43ACA-9031-8E4A-BED5-610C040DEF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A0C9C3-1339-5D42-B405-D72D93DA9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11" y="3137604"/>
            <a:ext cx="5843015" cy="303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7421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D70DE-F5F6-C843-AB3D-8C126AFAD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76045" cy="1325563"/>
          </a:xfrm>
        </p:spPr>
        <p:txBody>
          <a:bodyPr/>
          <a:lstStyle/>
          <a:p>
            <a:r>
              <a:rPr lang="en-US" dirty="0"/>
              <a:t>Saving #1 - Add a File to Git's Staging Area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0B71233-24E1-EF42-BA1A-162BF84F77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4763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add README.md</a:t>
            </a:r>
          </a:p>
          <a:p>
            <a:pPr marL="4763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status</a:t>
            </a:r>
          </a:p>
          <a:p>
            <a:pPr marL="461963" lvl="1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 branch master</a:t>
            </a:r>
          </a:p>
          <a:p>
            <a:pPr marL="461963" lvl="1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 commits yet</a:t>
            </a:r>
          </a:p>
          <a:p>
            <a:pPr marL="461963" lvl="1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Changes to be committed:</a:t>
            </a:r>
          </a:p>
          <a:p>
            <a:pPr marL="461963" lvl="1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(use "git rm --cached &lt;file&gt;…" to unstage)</a:t>
            </a:r>
          </a:p>
          <a:p>
            <a:pPr marL="461963" lvl="1" indent="0">
              <a:buNone/>
            </a:pPr>
            <a:r>
              <a:rPr lang="en-US" sz="20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new file: README.md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A7952F-8360-2642-9896-87F0F0FB3C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git add</a:t>
            </a:r>
            <a:r>
              <a:rPr lang="en-US" dirty="0"/>
              <a:t> </a:t>
            </a:r>
            <a:r>
              <a:rPr lang="en-US" b="1" dirty="0"/>
              <a:t>[file/folder]</a:t>
            </a:r>
          </a:p>
          <a:p>
            <a:pPr lvl="1"/>
            <a:r>
              <a:rPr lang="en-US" dirty="0"/>
              <a:t>command to add the [file/folder] to the staging area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dirty="0"/>
              <a:t>Now the README.md is now in staging area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CB987DD-6F50-1748-86EF-0B1D8FA953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</p:spTree>
    <p:extLst>
      <p:ext uri="{BB962C8B-B14F-4D97-AF65-F5344CB8AC3E}">
        <p14:creationId xmlns:p14="http://schemas.microsoft.com/office/powerpoint/2010/main" val="18772773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2985567-AB59-F740-9301-D83FA95A4443}"/>
              </a:ext>
            </a:extLst>
          </p:cNvPr>
          <p:cNvSpPr/>
          <p:nvPr/>
        </p:nvSpPr>
        <p:spPr>
          <a:xfrm>
            <a:off x="174812" y="1825626"/>
            <a:ext cx="5843016" cy="1831974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33363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-m "First version of README file"</a:t>
            </a:r>
          </a:p>
          <a:p>
            <a:pPr marL="233363"/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33363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status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D70DE-F5F6-C843-AB3D-8C126AFAD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#2 - Add a File to Git Repo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A7952F-8360-2642-9896-87F0F0FB3C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git commit -m "message" </a:t>
            </a:r>
          </a:p>
          <a:p>
            <a:pPr lvl="1"/>
            <a:r>
              <a:rPr lang="en-US" dirty="0"/>
              <a:t>command to add the file/folder to the repository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dirty="0"/>
              <a:t>Now the README.md is now in the repository</a:t>
            </a:r>
          </a:p>
          <a:p>
            <a:pPr lvl="1"/>
            <a:r>
              <a:rPr lang="en-US" dirty="0"/>
              <a:t>specifically the </a:t>
            </a:r>
            <a:r>
              <a:rPr lang="en-US" b="1" dirty="0"/>
              <a:t>master</a:t>
            </a:r>
            <a:r>
              <a:rPr lang="en-US" dirty="0"/>
              <a:t> branch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A67DB0B4-A3B5-7F4C-94CB-371889DC24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CD0ECE-C87C-6744-979A-0B862C265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13" y="3956087"/>
            <a:ext cx="5843016" cy="222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3986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156F8-FC90-4B45-82F6-2ACBEEB61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GitHub Repository</a:t>
            </a:r>
          </a:p>
        </p:txBody>
      </p:sp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C4271334-7A34-BF4D-BBD2-08AF831A5D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690688"/>
            <a:ext cx="6603065" cy="3696421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F6CDDB-FB88-6440-A0EB-88CB805D15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10400" y="1824143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Create a Repository</a:t>
            </a:r>
            <a:endParaRPr lang="en-US" b="1" dirty="0">
              <a:hlinkClick r:id="rId3"/>
            </a:endParaRPr>
          </a:p>
          <a:p>
            <a:r>
              <a:rPr lang="en-US" dirty="0">
                <a:hlinkClick r:id="rId3"/>
              </a:rPr>
              <a:t>https://github.com/new</a:t>
            </a:r>
            <a:endParaRPr lang="en-US" dirty="0"/>
          </a:p>
          <a:p>
            <a:r>
              <a:rPr lang="en-US" dirty="0"/>
              <a:t>Name your repository </a:t>
            </a:r>
            <a:r>
              <a:rPr lang="en-US" b="1" dirty="0"/>
              <a:t>kintone_dojo</a:t>
            </a:r>
          </a:p>
          <a:p>
            <a:r>
              <a:rPr lang="en-US" dirty="0"/>
              <a:t>Do not initialize repository with README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30F8898-A92C-8A4B-9DC9-B9AAEAC069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</p:spTree>
    <p:extLst>
      <p:ext uri="{BB962C8B-B14F-4D97-AF65-F5344CB8AC3E}">
        <p14:creationId xmlns:p14="http://schemas.microsoft.com/office/powerpoint/2010/main" val="37308508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D70DE-F5F6-C843-AB3D-8C126AFAD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Git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GitHub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A7952F-8360-2642-9896-87F0F0FB3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Push </a:t>
            </a:r>
            <a:r>
              <a:rPr lang="en-US" dirty="0"/>
              <a:t>the existing repository!</a:t>
            </a:r>
          </a:p>
          <a:p>
            <a:pPr lvl="1"/>
            <a:r>
              <a:rPr lang="en-US" dirty="0"/>
              <a:t>Get the URL by clicking on </a:t>
            </a:r>
            <a:r>
              <a:rPr lang="en-US" b="1" dirty="0"/>
              <a:t>Clone or download </a:t>
            </a:r>
            <a:r>
              <a:rPr lang="en-US" dirty="0"/>
              <a:t>button &amp; copying the HTTPS link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>
                <a:hlinkClick r:id="rId3"/>
              </a:rPr>
              <a:t>git remote add origin &lt;link&gt;</a:t>
            </a:r>
            <a:endParaRPr lang="en-US" b="1" dirty="0"/>
          </a:p>
          <a:p>
            <a:pPr lvl="1"/>
            <a:r>
              <a:rPr lang="en-US" dirty="0"/>
              <a:t>connects the git managed local repository with GitHub's remote</a:t>
            </a:r>
          </a:p>
          <a:p>
            <a:pPr marL="457200" lvl="1" indent="0">
              <a:buNone/>
            </a:pPr>
            <a:endParaRPr lang="en-US" u="sng" dirty="0"/>
          </a:p>
          <a:p>
            <a:pPr marL="0" indent="0">
              <a:buNone/>
            </a:pPr>
            <a:r>
              <a:rPr lang="en-US" b="1" dirty="0">
                <a:hlinkClick r:id="rId3"/>
              </a:rPr>
              <a:t>git remote </a:t>
            </a:r>
            <a:endParaRPr lang="en-US" b="1" dirty="0"/>
          </a:p>
          <a:p>
            <a:pPr lvl="1"/>
            <a:r>
              <a:rPr lang="en-US" dirty="0"/>
              <a:t>command to manage the remote repos</a:t>
            </a:r>
            <a:endParaRPr lang="en-US" b="1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D2B66A7-C21E-5F48-A81E-C1DDD99A10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</p:spTree>
    <p:extLst>
      <p:ext uri="{BB962C8B-B14F-4D97-AF65-F5344CB8AC3E}">
        <p14:creationId xmlns:p14="http://schemas.microsoft.com/office/powerpoint/2010/main" val="997523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EAF15-C86B-3B41-91A1-6C5241FF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Git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GitHub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C0327E-C2AA-F246-94DF-6F88FAA05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4763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remote add origin https://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ahandsel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kintone_dojo.git</a:t>
            </a:r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763" indent="0">
              <a:buNone/>
            </a:pPr>
            <a:r>
              <a:rPr lang="en-US" sz="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4763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push -u origin master</a:t>
            </a:r>
          </a:p>
          <a:p>
            <a:pPr marL="4763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Username for '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ahandsel</a:t>
            </a:r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763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 for '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ahandsel@github.com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&lt;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Token_Here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461963" lvl="1" indent="0">
              <a:buNone/>
            </a:pP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Counting objects: 100% (3/3), done.</a:t>
            </a:r>
          </a:p>
          <a:p>
            <a:pPr marL="461963" lvl="1" indent="0">
              <a:buNone/>
            </a:pP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Delta compression using up to 4 threads</a:t>
            </a:r>
          </a:p>
          <a:p>
            <a:pPr marL="461963" lvl="1" indent="0">
              <a:buNone/>
            </a:pP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Compressing objects: 100% (2/2), done.</a:t>
            </a:r>
          </a:p>
          <a:p>
            <a:pPr marL="461963" lvl="1" indent="0">
              <a:buNone/>
            </a:pP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Writing objects: 100% (3/3), 434 bytes | 86.00 KiB/s, done.</a:t>
            </a:r>
          </a:p>
          <a:p>
            <a:pPr marL="461963" lvl="1" indent="0">
              <a:buNone/>
            </a:pP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 3 (delta 0), reused 0 (delta 0), pack-reused 0</a:t>
            </a:r>
          </a:p>
          <a:p>
            <a:pPr marL="461963" lvl="1" indent="0">
              <a:buNone/>
            </a:pP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https://</a:t>
            </a:r>
            <a:r>
              <a:rPr lang="en-US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ahandsel</a:t>
            </a: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kintone_dojo.git</a:t>
            </a:r>
            <a:endParaRPr lang="en-US" sz="1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61963" lvl="1" indent="0">
              <a:buNone/>
            </a:pP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[new branch]      master -&gt; master</a:t>
            </a:r>
          </a:p>
          <a:p>
            <a:pPr marL="461963" lvl="1" indent="0">
              <a:buNone/>
            </a:pP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 'master' set up to track remote branch 'master' from 'origin'.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0AAF4-FE19-1341-8EC7-8E01BD68C8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86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1CC5D0-57B3-A147-9E75-A143990568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/>
              <a:t>What is Git?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D42C43-556D-864E-B7D5-D8EEF853B577}"/>
              </a:ext>
            </a:extLst>
          </p:cNvPr>
          <p:cNvSpPr txBox="1"/>
          <p:nvPr/>
        </p:nvSpPr>
        <p:spPr>
          <a:xfrm>
            <a:off x="1845129" y="2875002"/>
            <a:ext cx="85017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atin typeface="Proxima Soft Extrabold" panose="02000506030000020004" pitchFamily="2" charset="0"/>
              </a:rPr>
              <a:t>What is Git?</a:t>
            </a:r>
          </a:p>
        </p:txBody>
      </p:sp>
    </p:spTree>
    <p:extLst>
      <p:ext uri="{BB962C8B-B14F-4D97-AF65-F5344CB8AC3E}">
        <p14:creationId xmlns:p14="http://schemas.microsoft.com/office/powerpoint/2010/main" val="11139766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5536246-2E57-FA4C-97C0-11BE1903D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370" y="365126"/>
            <a:ext cx="11179629" cy="539336"/>
          </a:xfrm>
        </p:spPr>
        <p:txBody>
          <a:bodyPr/>
          <a:lstStyle/>
          <a:p>
            <a:r>
              <a:rPr lang="en-US" dirty="0"/>
              <a:t>Congrats! Hands-on A &amp; B is Completed!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EEF352E-87EB-3F41-A139-F35F7FFB0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en-US" dirty="0"/>
              <a:t>Install &amp; Configure git on PC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20A6927-576E-7145-9C0B-DEFC1241CF9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anchor="ctr"/>
          <a:lstStyle/>
          <a:p>
            <a:r>
              <a:rPr lang="en-US" dirty="0"/>
              <a:t>Create &amp; Configure GitHub</a:t>
            </a:r>
          </a:p>
        </p:txBody>
      </p:sp>
      <p:pic>
        <p:nvPicPr>
          <p:cNvPr id="27" name="Content Placeholder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2F3CFF-1FC9-064D-830C-84546B0608A3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4713950" y="2760663"/>
            <a:ext cx="2857762" cy="2212975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C29264-A1FA-5349-B33F-C2AE1C16773C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 anchor="ctr"/>
          <a:lstStyle/>
          <a:p>
            <a:r>
              <a:rPr lang="en-US" dirty="0"/>
              <a:t>Create &amp; push a local repository</a:t>
            </a:r>
          </a:p>
        </p:txBody>
      </p:sp>
      <p:pic>
        <p:nvPicPr>
          <p:cNvPr id="24" name="Picture 1" descr="page9image58368128">
            <a:extLst>
              <a:ext uri="{FF2B5EF4-FFF2-40B4-BE49-F238E27FC236}">
                <a16:creationId xmlns:a16="http://schemas.microsoft.com/office/drawing/2014/main" id="{5C2FD11B-8C72-A249-B4E9-2D9DFAADC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4220" y="4969558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page2image58278928">
            <a:extLst>
              <a:ext uri="{FF2B5EF4-FFF2-40B4-BE49-F238E27FC236}">
                <a16:creationId xmlns:a16="http://schemas.microsoft.com/office/drawing/2014/main" id="{F1C9725A-0434-2249-8E8B-7F56450AA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05567" y="4969558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607BEBD3-DC1E-3E4B-A74C-0A032D082A1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init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status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-m</a:t>
            </a:r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21694887-3623-9743-B6D8-EE6D590253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--global 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user.name 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user.email 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--list</a:t>
            </a:r>
          </a:p>
        </p:txBody>
      </p:sp>
    </p:spTree>
    <p:extLst>
      <p:ext uri="{BB962C8B-B14F-4D97-AF65-F5344CB8AC3E}">
        <p14:creationId xmlns:p14="http://schemas.microsoft.com/office/powerpoint/2010/main" val="23401919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5A932CB0-40C6-AD44-B463-09FE50843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5" y="1324844"/>
            <a:ext cx="6882124" cy="3943842"/>
          </a:xfrm>
        </p:spPr>
        <p:txBody>
          <a:bodyPr/>
          <a:lstStyle/>
          <a:p>
            <a:r>
              <a:rPr lang="en-US" dirty="0"/>
              <a:t>Saving with Git and Remote Repos</a:t>
            </a:r>
          </a:p>
          <a:p>
            <a:endParaRPr lang="en-US" sz="4000" dirty="0"/>
          </a:p>
          <a:p>
            <a:r>
              <a:rPr lang="en-US" sz="4000" dirty="0"/>
              <a:t>Overview of Hands-on B</a:t>
            </a:r>
          </a:p>
        </p:txBody>
      </p:sp>
    </p:spTree>
    <p:extLst>
      <p:ext uri="{BB962C8B-B14F-4D97-AF65-F5344CB8AC3E}">
        <p14:creationId xmlns:p14="http://schemas.microsoft.com/office/powerpoint/2010/main" val="7415594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43DE4C7-526E-564F-8162-AEFA7EE1C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Changes with Git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8D98F14-6827-814F-801A-A5930EF257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Saving with Git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6ECF7DEB-4F6D-0644-A99C-606B48835D9D}"/>
              </a:ext>
            </a:extLst>
          </p:cNvPr>
          <p:cNvSpPr/>
          <p:nvPr/>
        </p:nvSpPr>
        <p:spPr>
          <a:xfrm rot="9280485">
            <a:off x="7814971" y="1415611"/>
            <a:ext cx="914400" cy="457200"/>
          </a:xfrm>
          <a:prstGeom prst="rightArrow">
            <a:avLst/>
          </a:prstGeom>
          <a:solidFill>
            <a:srgbClr val="221E1F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E63D222-7EB4-7F4D-ABA0-2C02BC3B9C2E}"/>
              </a:ext>
            </a:extLst>
          </p:cNvPr>
          <p:cNvSpPr/>
          <p:nvPr/>
        </p:nvSpPr>
        <p:spPr>
          <a:xfrm rot="9280485">
            <a:off x="7814969" y="3029585"/>
            <a:ext cx="914400" cy="457200"/>
          </a:xfrm>
          <a:prstGeom prst="rightArrow">
            <a:avLst/>
          </a:prstGeom>
          <a:solidFill>
            <a:srgbClr val="221E1F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BF039B94-19C2-5946-AC94-8E12922872CA}"/>
              </a:ext>
            </a:extLst>
          </p:cNvPr>
          <p:cNvSpPr/>
          <p:nvPr/>
        </p:nvSpPr>
        <p:spPr>
          <a:xfrm rot="12723723">
            <a:off x="7733718" y="5995519"/>
            <a:ext cx="914400" cy="457200"/>
          </a:xfrm>
          <a:prstGeom prst="rightArrow">
            <a:avLst/>
          </a:prstGeom>
          <a:solidFill>
            <a:srgbClr val="221E1F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01FFBA3-8411-204C-94F2-EE01E04E4A34}"/>
              </a:ext>
            </a:extLst>
          </p:cNvPr>
          <p:cNvSpPr/>
          <p:nvPr/>
        </p:nvSpPr>
        <p:spPr>
          <a:xfrm>
            <a:off x="9204959" y="1886585"/>
            <a:ext cx="2743200" cy="2743200"/>
          </a:xfrm>
          <a:prstGeom prst="roundRect">
            <a:avLst>
              <a:gd name="adj" fmla="val 13492"/>
            </a:avLst>
          </a:prstGeom>
          <a:solidFill>
            <a:srgbClr val="221E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roxima Soft" panose="02000506030000020004" pitchFamily="2" charset="0"/>
              </a:rPr>
              <a:t>There are 3 "locations" where files, folders, and changes are stored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A58B569-08C6-F14C-97C9-51C2C65D5B3F}"/>
              </a:ext>
            </a:extLst>
          </p:cNvPr>
          <p:cNvSpPr/>
          <p:nvPr/>
        </p:nvSpPr>
        <p:spPr>
          <a:xfrm>
            <a:off x="243841" y="1816525"/>
            <a:ext cx="2743200" cy="2743200"/>
          </a:xfrm>
          <a:prstGeom prst="roundRect">
            <a:avLst>
              <a:gd name="adj" fmla="val 13492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roxima Soft" panose="02000506030000020004" pitchFamily="2" charset="0"/>
              </a:rPr>
              <a:t>There are 2 commands to transfer the items between the "locations"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004C28AB-4973-7E49-98AD-8018E5FAC7AF}"/>
              </a:ext>
            </a:extLst>
          </p:cNvPr>
          <p:cNvSpPr/>
          <p:nvPr/>
        </p:nvSpPr>
        <p:spPr>
          <a:xfrm>
            <a:off x="3189171" y="2843525"/>
            <a:ext cx="457200" cy="4572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47EC773-62BA-5644-A4CA-8E7F5FAD7282}"/>
              </a:ext>
            </a:extLst>
          </p:cNvPr>
          <p:cNvGrpSpPr/>
          <p:nvPr/>
        </p:nvGrpSpPr>
        <p:grpSpPr>
          <a:xfrm>
            <a:off x="3681040" y="1812061"/>
            <a:ext cx="4829919" cy="4125856"/>
            <a:chOff x="2277055" y="554037"/>
            <a:chExt cx="4829919" cy="4125856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632182F8-2AE6-4A4D-BF5F-346F6C66F216}"/>
                </a:ext>
              </a:extLst>
            </p:cNvPr>
            <p:cNvSpPr/>
            <p:nvPr/>
          </p:nvSpPr>
          <p:spPr>
            <a:xfrm>
              <a:off x="3156741" y="554037"/>
              <a:ext cx="3200400" cy="9144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Proxima Soft" panose="02000506030000020004" pitchFamily="2" charset="0"/>
                </a:rPr>
                <a:t>working directory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3C86C920-5D63-4E48-9F82-BF86D60BE213}"/>
                </a:ext>
              </a:extLst>
            </p:cNvPr>
            <p:cNvSpPr/>
            <p:nvPr/>
          </p:nvSpPr>
          <p:spPr>
            <a:xfrm>
              <a:off x="3156741" y="2159765"/>
              <a:ext cx="3200400" cy="9144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Proxima Soft" panose="02000506030000020004" pitchFamily="2" charset="0"/>
                </a:rPr>
                <a:t>staging area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9335A86A-8D26-D04A-A38C-5A798E11E2E8}"/>
                </a:ext>
              </a:extLst>
            </p:cNvPr>
            <p:cNvSpPr/>
            <p:nvPr/>
          </p:nvSpPr>
          <p:spPr>
            <a:xfrm>
              <a:off x="3156741" y="3765493"/>
              <a:ext cx="3200400" cy="9144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Proxima Soft" panose="02000506030000020004" pitchFamily="2" charset="0"/>
                </a:rPr>
                <a:t>repository</a:t>
              </a:r>
            </a:p>
          </p:txBody>
        </p:sp>
        <p:sp>
          <p:nvSpPr>
            <p:cNvPr id="25" name="Bent Arrow 24">
              <a:extLst>
                <a:ext uri="{FF2B5EF4-FFF2-40B4-BE49-F238E27FC236}">
                  <a16:creationId xmlns:a16="http://schemas.microsoft.com/office/drawing/2014/main" id="{A88C76AA-2F5E-4F4C-9164-1DD863DD9C3B}"/>
                </a:ext>
              </a:extLst>
            </p:cNvPr>
            <p:cNvSpPr>
              <a:spLocks noChangeAspect="1"/>
            </p:cNvSpPr>
            <p:nvPr/>
          </p:nvSpPr>
          <p:spPr>
            <a:xfrm rot="5400000" flipV="1">
              <a:off x="2406908" y="745468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Bent Arrow 25">
              <a:extLst>
                <a:ext uri="{FF2B5EF4-FFF2-40B4-BE49-F238E27FC236}">
                  <a16:creationId xmlns:a16="http://schemas.microsoft.com/office/drawing/2014/main" id="{3E434A78-815D-8044-B949-04E1FE05161E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406908" y="2242654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E71422B-5E3D-3B44-AF93-6E7F2DDD6999}"/>
                </a:ext>
              </a:extLst>
            </p:cNvPr>
            <p:cNvSpPr txBox="1"/>
            <p:nvPr/>
          </p:nvSpPr>
          <p:spPr>
            <a:xfrm>
              <a:off x="2277055" y="1552491"/>
              <a:ext cx="13147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oxima Soft" panose="02000506030000020004" pitchFamily="2" charset="0"/>
                </a:rPr>
                <a:t>git add</a:t>
              </a:r>
            </a:p>
          </p:txBody>
        </p:sp>
        <p:sp>
          <p:nvSpPr>
            <p:cNvPr id="28" name="Bent Arrow 27">
              <a:extLst>
                <a:ext uri="{FF2B5EF4-FFF2-40B4-BE49-F238E27FC236}">
                  <a16:creationId xmlns:a16="http://schemas.microsoft.com/office/drawing/2014/main" id="{CEA1D290-5378-E64F-873F-C15F8AA9CB9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466894" y="2434085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Bent Arrow 28">
              <a:extLst>
                <a:ext uri="{FF2B5EF4-FFF2-40B4-BE49-F238E27FC236}">
                  <a16:creationId xmlns:a16="http://schemas.microsoft.com/office/drawing/2014/main" id="{89471615-8F23-1241-8F67-0816CC58F77A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6466894" y="3765493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FD24124-73C1-CE44-8759-9FEFDF3815A5}"/>
                </a:ext>
              </a:extLst>
            </p:cNvPr>
            <p:cNvSpPr txBox="1"/>
            <p:nvPr/>
          </p:nvSpPr>
          <p:spPr>
            <a:xfrm>
              <a:off x="5199079" y="3158219"/>
              <a:ext cx="19078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oxima Soft" panose="02000506030000020004" pitchFamily="2" charset="0"/>
                </a:rPr>
                <a:t>git commit</a:t>
              </a:r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AD96FD67-0FAE-EE4B-B525-93531F5BCEAD}"/>
              </a:ext>
            </a:extLst>
          </p:cNvPr>
          <p:cNvSpPr/>
          <p:nvPr/>
        </p:nvSpPr>
        <p:spPr>
          <a:xfrm rot="10800000">
            <a:off x="8507659" y="4450539"/>
            <a:ext cx="457200" cy="4572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DA1B4FE-CB8A-F941-BC45-331C86E52065}"/>
              </a:ext>
            </a:extLst>
          </p:cNvPr>
          <p:cNvSpPr/>
          <p:nvPr/>
        </p:nvSpPr>
        <p:spPr>
          <a:xfrm>
            <a:off x="1054399" y="6334780"/>
            <a:ext cx="2363372" cy="52322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https://git-scm.com/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984BEB4-2090-C340-9D60-058A172EC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3" y="59570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976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D70DE-F5F6-C843-AB3D-8C126AFAD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Changes with Git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A7952F-8360-2642-9896-87F0F0FB3C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b="1" dirty="0"/>
              <a:t>working directory</a:t>
            </a:r>
          </a:p>
          <a:p>
            <a:pPr lvl="1" fontAlgn="base"/>
            <a:r>
              <a:rPr lang="en-US" dirty="0"/>
              <a:t>the current local directory that you are working on.</a:t>
            </a:r>
          </a:p>
          <a:p>
            <a:pPr lvl="1" fontAlgn="base"/>
            <a:r>
              <a:rPr lang="en-US" dirty="0"/>
              <a:t>all changes first takes place here</a:t>
            </a:r>
          </a:p>
          <a:p>
            <a:pPr marL="457200" lvl="1" indent="0" fontAlgn="base">
              <a:buNone/>
            </a:pPr>
            <a:endParaRPr lang="en-US" dirty="0"/>
          </a:p>
          <a:p>
            <a:pPr marL="457200" lvl="1" indent="0" fontAlgn="base">
              <a:buNone/>
            </a:pPr>
            <a:endParaRPr lang="en-US" dirty="0"/>
          </a:p>
          <a:p>
            <a:pPr marL="0" indent="0" fontAlgn="base">
              <a:buNone/>
            </a:pPr>
            <a:r>
              <a:rPr lang="en-US" b="1" dirty="0"/>
              <a:t>git add</a:t>
            </a:r>
          </a:p>
          <a:p>
            <a:pPr lvl="1" fontAlgn="base"/>
            <a:r>
              <a:rPr lang="en-US" dirty="0">
                <a:solidFill>
                  <a:prstClr val="black"/>
                </a:solidFill>
              </a:rPr>
              <a:t>command that promotes a change from working directory to staging area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0BEB57-11B7-CB4E-B022-DC3505CFDD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Saving with Git</a:t>
            </a:r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064039-F806-3049-8F2E-A2A21706D4A6}"/>
              </a:ext>
            </a:extLst>
          </p:cNvPr>
          <p:cNvGrpSpPr/>
          <p:nvPr/>
        </p:nvGrpSpPr>
        <p:grpSpPr>
          <a:xfrm>
            <a:off x="838200" y="1825625"/>
            <a:ext cx="4829919" cy="4125856"/>
            <a:chOff x="2277055" y="554037"/>
            <a:chExt cx="4829919" cy="4125856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7CDFCB3D-A986-424D-82F1-4C89C175C9DF}"/>
                </a:ext>
              </a:extLst>
            </p:cNvPr>
            <p:cNvSpPr/>
            <p:nvPr/>
          </p:nvSpPr>
          <p:spPr>
            <a:xfrm>
              <a:off x="3156741" y="554037"/>
              <a:ext cx="3200400" cy="9144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Proxima Soft" panose="02000506030000020004" pitchFamily="2" charset="0"/>
                </a:rPr>
                <a:t>working directory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4F3158A-6154-AA41-8DE8-D5585DB69001}"/>
                </a:ext>
              </a:extLst>
            </p:cNvPr>
            <p:cNvSpPr/>
            <p:nvPr/>
          </p:nvSpPr>
          <p:spPr>
            <a:xfrm>
              <a:off x="3156741" y="2159765"/>
              <a:ext cx="3200400" cy="9144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Proxima Soft" panose="02000506030000020004" pitchFamily="2" charset="0"/>
                </a:rPr>
                <a:t>staging area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2BD47EFD-382E-554F-B4AA-DFC550225EA6}"/>
                </a:ext>
              </a:extLst>
            </p:cNvPr>
            <p:cNvSpPr/>
            <p:nvPr/>
          </p:nvSpPr>
          <p:spPr>
            <a:xfrm>
              <a:off x="3156741" y="3765493"/>
              <a:ext cx="3200400" cy="9144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Proxima Soft" panose="02000506030000020004" pitchFamily="2" charset="0"/>
                </a:rPr>
                <a:t>repository</a:t>
              </a:r>
            </a:p>
          </p:txBody>
        </p:sp>
        <p:sp>
          <p:nvSpPr>
            <p:cNvPr id="23" name="Bent Arrow 22">
              <a:extLst>
                <a:ext uri="{FF2B5EF4-FFF2-40B4-BE49-F238E27FC236}">
                  <a16:creationId xmlns:a16="http://schemas.microsoft.com/office/drawing/2014/main" id="{A5526195-8C80-2344-8B1B-C03091205090}"/>
                </a:ext>
              </a:extLst>
            </p:cNvPr>
            <p:cNvSpPr>
              <a:spLocks noChangeAspect="1"/>
            </p:cNvSpPr>
            <p:nvPr/>
          </p:nvSpPr>
          <p:spPr>
            <a:xfrm rot="5400000" flipV="1">
              <a:off x="2406908" y="745468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Bent Arrow 23">
              <a:extLst>
                <a:ext uri="{FF2B5EF4-FFF2-40B4-BE49-F238E27FC236}">
                  <a16:creationId xmlns:a16="http://schemas.microsoft.com/office/drawing/2014/main" id="{ACFA1F83-7F15-EB40-BBDA-9A12C40208FE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406908" y="2242654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033BFCF-1671-954B-BAB0-344A21EAAAC5}"/>
                </a:ext>
              </a:extLst>
            </p:cNvPr>
            <p:cNvSpPr txBox="1"/>
            <p:nvPr/>
          </p:nvSpPr>
          <p:spPr>
            <a:xfrm>
              <a:off x="2277055" y="1552491"/>
              <a:ext cx="13147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oxima Soft" panose="02000506030000020004" pitchFamily="2" charset="0"/>
                </a:rPr>
                <a:t>git add</a:t>
              </a:r>
            </a:p>
          </p:txBody>
        </p:sp>
        <p:sp>
          <p:nvSpPr>
            <p:cNvPr id="26" name="Bent Arrow 25">
              <a:extLst>
                <a:ext uri="{FF2B5EF4-FFF2-40B4-BE49-F238E27FC236}">
                  <a16:creationId xmlns:a16="http://schemas.microsoft.com/office/drawing/2014/main" id="{0F7946B3-9CF0-B449-9ADD-2961BC5C9D1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466894" y="2434085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Bent Arrow 26">
              <a:extLst>
                <a:ext uri="{FF2B5EF4-FFF2-40B4-BE49-F238E27FC236}">
                  <a16:creationId xmlns:a16="http://schemas.microsoft.com/office/drawing/2014/main" id="{F593F99D-DF77-794C-8DA5-7F7784812D7C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6466894" y="3765493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5F00E02-3D23-3446-80C8-C1D6F4728256}"/>
                </a:ext>
              </a:extLst>
            </p:cNvPr>
            <p:cNvSpPr txBox="1"/>
            <p:nvPr/>
          </p:nvSpPr>
          <p:spPr>
            <a:xfrm>
              <a:off x="5199079" y="3158219"/>
              <a:ext cx="19078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oxima Soft" panose="02000506030000020004" pitchFamily="2" charset="0"/>
                </a:rPr>
                <a:t>git commit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14287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D70DE-F5F6-C843-AB3D-8C126AFAD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Changes with Git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A7952F-8360-2642-9896-87F0F0FB3C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b="1" dirty="0"/>
              <a:t>staging area</a:t>
            </a:r>
          </a:p>
          <a:p>
            <a:pPr lvl="1" fontAlgn="base"/>
            <a:r>
              <a:rPr lang="en-US" dirty="0"/>
              <a:t>the buffer between the working directory &amp; the repository</a:t>
            </a:r>
          </a:p>
          <a:p>
            <a:pPr lvl="1" fontAlgn="base"/>
            <a:r>
              <a:rPr lang="en-US" dirty="0"/>
              <a:t>used to be called the 'index'</a:t>
            </a:r>
          </a:p>
          <a:p>
            <a:pPr lvl="1" fontAlgn="base"/>
            <a:r>
              <a:rPr lang="en-US" dirty="0">
                <a:solidFill>
                  <a:prstClr val="black"/>
                </a:solidFill>
              </a:rPr>
              <a:t>the promoted changes are bundled together, waiting for the next commit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0BEB57-11B7-CB4E-B022-DC3505CFDD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Saving with Git</a:t>
            </a:r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064039-F806-3049-8F2E-A2A21706D4A6}"/>
              </a:ext>
            </a:extLst>
          </p:cNvPr>
          <p:cNvGrpSpPr/>
          <p:nvPr/>
        </p:nvGrpSpPr>
        <p:grpSpPr>
          <a:xfrm>
            <a:off x="838200" y="1825625"/>
            <a:ext cx="4829919" cy="4125856"/>
            <a:chOff x="2277055" y="554037"/>
            <a:chExt cx="4829919" cy="4125856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7CDFCB3D-A986-424D-82F1-4C89C175C9DF}"/>
                </a:ext>
              </a:extLst>
            </p:cNvPr>
            <p:cNvSpPr/>
            <p:nvPr/>
          </p:nvSpPr>
          <p:spPr>
            <a:xfrm>
              <a:off x="3156741" y="554037"/>
              <a:ext cx="3200400" cy="9144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Proxima Soft" panose="02000506030000020004" pitchFamily="2" charset="0"/>
                </a:rPr>
                <a:t>working directory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4F3158A-6154-AA41-8DE8-D5585DB69001}"/>
                </a:ext>
              </a:extLst>
            </p:cNvPr>
            <p:cNvSpPr/>
            <p:nvPr/>
          </p:nvSpPr>
          <p:spPr>
            <a:xfrm>
              <a:off x="3156741" y="2159765"/>
              <a:ext cx="3200400" cy="9144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Proxima Soft" panose="02000506030000020004" pitchFamily="2" charset="0"/>
                </a:rPr>
                <a:t>staging area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2BD47EFD-382E-554F-B4AA-DFC550225EA6}"/>
                </a:ext>
              </a:extLst>
            </p:cNvPr>
            <p:cNvSpPr/>
            <p:nvPr/>
          </p:nvSpPr>
          <p:spPr>
            <a:xfrm>
              <a:off x="3156741" y="3765493"/>
              <a:ext cx="3200400" cy="9144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Proxima Soft" panose="02000506030000020004" pitchFamily="2" charset="0"/>
                </a:rPr>
                <a:t>repository</a:t>
              </a:r>
            </a:p>
          </p:txBody>
        </p:sp>
        <p:sp>
          <p:nvSpPr>
            <p:cNvPr id="23" name="Bent Arrow 22">
              <a:extLst>
                <a:ext uri="{FF2B5EF4-FFF2-40B4-BE49-F238E27FC236}">
                  <a16:creationId xmlns:a16="http://schemas.microsoft.com/office/drawing/2014/main" id="{A5526195-8C80-2344-8B1B-C03091205090}"/>
                </a:ext>
              </a:extLst>
            </p:cNvPr>
            <p:cNvSpPr>
              <a:spLocks noChangeAspect="1"/>
            </p:cNvSpPr>
            <p:nvPr/>
          </p:nvSpPr>
          <p:spPr>
            <a:xfrm rot="5400000" flipV="1">
              <a:off x="2406908" y="745468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Bent Arrow 23">
              <a:extLst>
                <a:ext uri="{FF2B5EF4-FFF2-40B4-BE49-F238E27FC236}">
                  <a16:creationId xmlns:a16="http://schemas.microsoft.com/office/drawing/2014/main" id="{ACFA1F83-7F15-EB40-BBDA-9A12C40208FE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406908" y="2242654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033BFCF-1671-954B-BAB0-344A21EAAAC5}"/>
                </a:ext>
              </a:extLst>
            </p:cNvPr>
            <p:cNvSpPr txBox="1"/>
            <p:nvPr/>
          </p:nvSpPr>
          <p:spPr>
            <a:xfrm>
              <a:off x="2277055" y="1552491"/>
              <a:ext cx="13147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oxima Soft" panose="02000506030000020004" pitchFamily="2" charset="0"/>
                </a:rPr>
                <a:t>git add</a:t>
              </a:r>
            </a:p>
          </p:txBody>
        </p:sp>
        <p:sp>
          <p:nvSpPr>
            <p:cNvPr id="26" name="Bent Arrow 25">
              <a:extLst>
                <a:ext uri="{FF2B5EF4-FFF2-40B4-BE49-F238E27FC236}">
                  <a16:creationId xmlns:a16="http://schemas.microsoft.com/office/drawing/2014/main" id="{0F7946B3-9CF0-B449-9ADD-2961BC5C9D1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466894" y="2434085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Bent Arrow 26">
              <a:extLst>
                <a:ext uri="{FF2B5EF4-FFF2-40B4-BE49-F238E27FC236}">
                  <a16:creationId xmlns:a16="http://schemas.microsoft.com/office/drawing/2014/main" id="{F593F99D-DF77-794C-8DA5-7F7784812D7C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6466894" y="3765493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5F00E02-3D23-3446-80C8-C1D6F4728256}"/>
                </a:ext>
              </a:extLst>
            </p:cNvPr>
            <p:cNvSpPr txBox="1"/>
            <p:nvPr/>
          </p:nvSpPr>
          <p:spPr>
            <a:xfrm>
              <a:off x="5199079" y="3158219"/>
              <a:ext cx="19078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oxima Soft" panose="02000506030000020004" pitchFamily="2" charset="0"/>
                </a:rPr>
                <a:t>git commit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632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D70DE-F5F6-C843-AB3D-8C126AFAD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Changes with Git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A7952F-8360-2642-9896-87F0F0FB3C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b="1" dirty="0"/>
              <a:t>git commit</a:t>
            </a:r>
          </a:p>
          <a:p>
            <a:pPr lvl="1" fontAlgn="base"/>
            <a:r>
              <a:rPr lang="en-US" dirty="0"/>
              <a:t>command to record changes to the repository</a:t>
            </a:r>
          </a:p>
          <a:p>
            <a:pPr lvl="1" fontAlgn="base"/>
            <a:r>
              <a:rPr lang="en-US" dirty="0"/>
              <a:t>used once all the files with the changes you want to be saved are in staging area</a:t>
            </a:r>
          </a:p>
          <a:p>
            <a:pPr lvl="1" fontAlgn="base"/>
            <a:r>
              <a:rPr lang="en-US" dirty="0"/>
              <a:t>Game Check-In</a:t>
            </a:r>
          </a:p>
          <a:p>
            <a:pPr lvl="2" fontAlgn="base"/>
            <a:r>
              <a:rPr lang="en-US" dirty="0"/>
              <a:t>it is like when you defeated the boss &amp; want to save your progress in the game</a:t>
            </a:r>
          </a:p>
          <a:p>
            <a:pPr lvl="1" fontAlgn="base"/>
            <a:r>
              <a:rPr lang="en-US" dirty="0"/>
              <a:t>comments per commit  provides a natural documentation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0BEB57-11B7-CB4E-B022-DC3505CFDD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Saving with Git</a:t>
            </a:r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064039-F806-3049-8F2E-A2A21706D4A6}"/>
              </a:ext>
            </a:extLst>
          </p:cNvPr>
          <p:cNvGrpSpPr/>
          <p:nvPr/>
        </p:nvGrpSpPr>
        <p:grpSpPr>
          <a:xfrm>
            <a:off x="838200" y="1825625"/>
            <a:ext cx="4829919" cy="4125856"/>
            <a:chOff x="2277055" y="554037"/>
            <a:chExt cx="4829919" cy="4125856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7CDFCB3D-A986-424D-82F1-4C89C175C9DF}"/>
                </a:ext>
              </a:extLst>
            </p:cNvPr>
            <p:cNvSpPr/>
            <p:nvPr/>
          </p:nvSpPr>
          <p:spPr>
            <a:xfrm>
              <a:off x="3156741" y="554037"/>
              <a:ext cx="3200400" cy="9144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Proxima Soft" panose="02000506030000020004" pitchFamily="2" charset="0"/>
                </a:rPr>
                <a:t>working directory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4F3158A-6154-AA41-8DE8-D5585DB69001}"/>
                </a:ext>
              </a:extLst>
            </p:cNvPr>
            <p:cNvSpPr/>
            <p:nvPr/>
          </p:nvSpPr>
          <p:spPr>
            <a:xfrm>
              <a:off x="3156741" y="2159765"/>
              <a:ext cx="3200400" cy="9144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Proxima Soft" panose="02000506030000020004" pitchFamily="2" charset="0"/>
                </a:rPr>
                <a:t>staging area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2BD47EFD-382E-554F-B4AA-DFC550225EA6}"/>
                </a:ext>
              </a:extLst>
            </p:cNvPr>
            <p:cNvSpPr/>
            <p:nvPr/>
          </p:nvSpPr>
          <p:spPr>
            <a:xfrm>
              <a:off x="3156741" y="3765493"/>
              <a:ext cx="3200400" cy="9144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Proxima Soft" panose="02000506030000020004" pitchFamily="2" charset="0"/>
                </a:rPr>
                <a:t>repository</a:t>
              </a:r>
            </a:p>
          </p:txBody>
        </p:sp>
        <p:sp>
          <p:nvSpPr>
            <p:cNvPr id="23" name="Bent Arrow 22">
              <a:extLst>
                <a:ext uri="{FF2B5EF4-FFF2-40B4-BE49-F238E27FC236}">
                  <a16:creationId xmlns:a16="http://schemas.microsoft.com/office/drawing/2014/main" id="{A5526195-8C80-2344-8B1B-C03091205090}"/>
                </a:ext>
              </a:extLst>
            </p:cNvPr>
            <p:cNvSpPr>
              <a:spLocks noChangeAspect="1"/>
            </p:cNvSpPr>
            <p:nvPr/>
          </p:nvSpPr>
          <p:spPr>
            <a:xfrm rot="5400000" flipV="1">
              <a:off x="2406908" y="745468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Bent Arrow 23">
              <a:extLst>
                <a:ext uri="{FF2B5EF4-FFF2-40B4-BE49-F238E27FC236}">
                  <a16:creationId xmlns:a16="http://schemas.microsoft.com/office/drawing/2014/main" id="{ACFA1F83-7F15-EB40-BBDA-9A12C40208FE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406908" y="2242654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033BFCF-1671-954B-BAB0-344A21EAAAC5}"/>
                </a:ext>
              </a:extLst>
            </p:cNvPr>
            <p:cNvSpPr txBox="1"/>
            <p:nvPr/>
          </p:nvSpPr>
          <p:spPr>
            <a:xfrm>
              <a:off x="2277055" y="1552491"/>
              <a:ext cx="13147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oxima Soft" panose="02000506030000020004" pitchFamily="2" charset="0"/>
                </a:rPr>
                <a:t>git add</a:t>
              </a:r>
            </a:p>
          </p:txBody>
        </p:sp>
        <p:sp>
          <p:nvSpPr>
            <p:cNvPr id="26" name="Bent Arrow 25">
              <a:extLst>
                <a:ext uri="{FF2B5EF4-FFF2-40B4-BE49-F238E27FC236}">
                  <a16:creationId xmlns:a16="http://schemas.microsoft.com/office/drawing/2014/main" id="{0F7946B3-9CF0-B449-9ADD-2961BC5C9D1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466894" y="2434085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Bent Arrow 26">
              <a:extLst>
                <a:ext uri="{FF2B5EF4-FFF2-40B4-BE49-F238E27FC236}">
                  <a16:creationId xmlns:a16="http://schemas.microsoft.com/office/drawing/2014/main" id="{F593F99D-DF77-794C-8DA5-7F7784812D7C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6466894" y="3765493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5F00E02-3D23-3446-80C8-C1D6F4728256}"/>
                </a:ext>
              </a:extLst>
            </p:cNvPr>
            <p:cNvSpPr txBox="1"/>
            <p:nvPr/>
          </p:nvSpPr>
          <p:spPr>
            <a:xfrm>
              <a:off x="5199079" y="3158219"/>
              <a:ext cx="19078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oxima Soft" panose="02000506030000020004" pitchFamily="2" charset="0"/>
                </a:rPr>
                <a:t>git commit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A68D73-4881-9443-B4DC-26CD0545E3AC}"/>
              </a:ext>
            </a:extLst>
          </p:cNvPr>
          <p:cNvGrpSpPr>
            <a:grpSpLocks noChangeAspect="1"/>
          </p:cNvGrpSpPr>
          <p:nvPr/>
        </p:nvGrpSpPr>
        <p:grpSpPr>
          <a:xfrm>
            <a:off x="11223947" y="3888553"/>
            <a:ext cx="914400" cy="1573398"/>
            <a:chOff x="838199" y="2011218"/>
            <a:chExt cx="1755775" cy="302115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157CA64-917D-1041-9750-339D0BE2F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199" y="3429000"/>
              <a:ext cx="1603375" cy="160337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ACAF497-F83A-E645-8F49-CBED26ABE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0599" y="2011218"/>
              <a:ext cx="1603375" cy="1603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91519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D70DE-F5F6-C843-AB3D-8C126AFAD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Changes with Git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A3758-52B8-D748-81FB-1DF21784D1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repository</a:t>
            </a:r>
          </a:p>
          <a:p>
            <a:pPr lvl="1"/>
            <a:r>
              <a:rPr lang="en-US" dirty="0"/>
              <a:t>git repository is the actual  "</a:t>
            </a:r>
            <a:r>
              <a:rPr lang="en-US" b="1" dirty="0"/>
              <a:t>.git</a:t>
            </a:r>
            <a:r>
              <a:rPr lang="en-US" dirty="0"/>
              <a:t>"</a:t>
            </a:r>
            <a:r>
              <a:rPr lang="en-US" b="1" dirty="0"/>
              <a:t> </a:t>
            </a:r>
            <a:r>
              <a:rPr lang="en-US" dirty="0"/>
              <a:t>folder inside a project</a:t>
            </a:r>
          </a:p>
          <a:p>
            <a:pPr lvl="1"/>
            <a:r>
              <a:rPr lang="en-US" dirty="0"/>
              <a:t>the folder tracks all the changes made in the project</a:t>
            </a:r>
          </a:p>
          <a:p>
            <a:pPr lvl="1"/>
            <a:r>
              <a:rPr lang="en-US" dirty="0"/>
              <a:t>i.e. the historian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remote repository (GitHub)</a:t>
            </a:r>
          </a:p>
          <a:p>
            <a:pPr lvl="1"/>
            <a:r>
              <a:rPr lang="en-US" dirty="0"/>
              <a:t>the repository on GitHub's server, allowing the code to be viewed by others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7BCE1E-4309-C345-A257-8CD1A48201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Saving with Git</a:t>
            </a:r>
          </a:p>
          <a:p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7854BDC-2182-ED45-9346-5D798032AD41}"/>
              </a:ext>
            </a:extLst>
          </p:cNvPr>
          <p:cNvGrpSpPr/>
          <p:nvPr/>
        </p:nvGrpSpPr>
        <p:grpSpPr>
          <a:xfrm>
            <a:off x="838200" y="1825625"/>
            <a:ext cx="4829919" cy="4125856"/>
            <a:chOff x="2277055" y="554037"/>
            <a:chExt cx="4829919" cy="4125856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3DF3757A-9A15-6A49-8509-71D7A84B1798}"/>
                </a:ext>
              </a:extLst>
            </p:cNvPr>
            <p:cNvSpPr/>
            <p:nvPr/>
          </p:nvSpPr>
          <p:spPr>
            <a:xfrm>
              <a:off x="3156741" y="554037"/>
              <a:ext cx="3200400" cy="9144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Proxima Soft" panose="02000506030000020004" pitchFamily="2" charset="0"/>
                </a:rPr>
                <a:t>working directory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75B7F273-D385-E442-92D1-FAB30A957CA1}"/>
                </a:ext>
              </a:extLst>
            </p:cNvPr>
            <p:cNvSpPr/>
            <p:nvPr/>
          </p:nvSpPr>
          <p:spPr>
            <a:xfrm>
              <a:off x="3156741" y="2159765"/>
              <a:ext cx="3200400" cy="9144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Proxima Soft" panose="02000506030000020004" pitchFamily="2" charset="0"/>
                </a:rPr>
                <a:t>staging area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E7654503-3D26-444E-9F4A-13706275DCBF}"/>
                </a:ext>
              </a:extLst>
            </p:cNvPr>
            <p:cNvSpPr/>
            <p:nvPr/>
          </p:nvSpPr>
          <p:spPr>
            <a:xfrm>
              <a:off x="3156741" y="3765493"/>
              <a:ext cx="3200400" cy="9144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Proxima Soft" panose="02000506030000020004" pitchFamily="2" charset="0"/>
                </a:rPr>
                <a:t>repository</a:t>
              </a:r>
            </a:p>
          </p:txBody>
        </p:sp>
        <p:sp>
          <p:nvSpPr>
            <p:cNvPr id="32" name="Bent Arrow 31">
              <a:extLst>
                <a:ext uri="{FF2B5EF4-FFF2-40B4-BE49-F238E27FC236}">
                  <a16:creationId xmlns:a16="http://schemas.microsoft.com/office/drawing/2014/main" id="{91DCDA69-9B69-FF40-9493-633B1A3ED6B6}"/>
                </a:ext>
              </a:extLst>
            </p:cNvPr>
            <p:cNvSpPr>
              <a:spLocks noChangeAspect="1"/>
            </p:cNvSpPr>
            <p:nvPr/>
          </p:nvSpPr>
          <p:spPr>
            <a:xfrm rot="5400000" flipV="1">
              <a:off x="2406908" y="745468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Bent Arrow 32">
              <a:extLst>
                <a:ext uri="{FF2B5EF4-FFF2-40B4-BE49-F238E27FC236}">
                  <a16:creationId xmlns:a16="http://schemas.microsoft.com/office/drawing/2014/main" id="{63AD9FB9-1C87-754C-94D6-DCA5A386A286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406908" y="2242654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8A2580F-30D7-4E45-B45C-E3FEABC5495F}"/>
                </a:ext>
              </a:extLst>
            </p:cNvPr>
            <p:cNvSpPr txBox="1"/>
            <p:nvPr/>
          </p:nvSpPr>
          <p:spPr>
            <a:xfrm>
              <a:off x="2277055" y="1552491"/>
              <a:ext cx="13147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oxima Soft" panose="02000506030000020004" pitchFamily="2" charset="0"/>
                </a:rPr>
                <a:t>git add</a:t>
              </a:r>
            </a:p>
          </p:txBody>
        </p:sp>
        <p:sp>
          <p:nvSpPr>
            <p:cNvPr id="35" name="Bent Arrow 34">
              <a:extLst>
                <a:ext uri="{FF2B5EF4-FFF2-40B4-BE49-F238E27FC236}">
                  <a16:creationId xmlns:a16="http://schemas.microsoft.com/office/drawing/2014/main" id="{F51BB4C9-B177-B444-9818-85039DC5623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466894" y="2434085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Bent Arrow 35">
              <a:extLst>
                <a:ext uri="{FF2B5EF4-FFF2-40B4-BE49-F238E27FC236}">
                  <a16:creationId xmlns:a16="http://schemas.microsoft.com/office/drawing/2014/main" id="{33359C73-71F9-B14C-AF30-F09F5FD57345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6466894" y="3765493"/>
              <a:ext cx="640080" cy="640080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4E384F-88B8-9A4C-87D5-B6F50B2EB346}"/>
                </a:ext>
              </a:extLst>
            </p:cNvPr>
            <p:cNvSpPr txBox="1"/>
            <p:nvPr/>
          </p:nvSpPr>
          <p:spPr>
            <a:xfrm>
              <a:off x="5199079" y="3158219"/>
              <a:ext cx="19078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oxima Soft" panose="02000506030000020004" pitchFamily="2" charset="0"/>
                </a:rPr>
                <a:t>git commit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74746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4A9F9-CAE6-D546-BB31-34DA3DBDE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Why have Staging Area?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5A5D5-70DA-244F-AEB4-1836F3317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stage a file = prepare the file for a commit</a:t>
            </a:r>
          </a:p>
          <a:p>
            <a:r>
              <a:rPr lang="en-US" dirty="0"/>
              <a:t>You can add and remove files that pertains to a specific commit you want to make.</a:t>
            </a:r>
          </a:p>
          <a:p>
            <a:pPr marL="0" indent="0">
              <a:buNone/>
            </a:pPr>
            <a:r>
              <a:rPr lang="en-US" dirty="0"/>
              <a:t>Example Situation: </a:t>
            </a:r>
          </a:p>
          <a:p>
            <a:pPr lvl="1"/>
            <a:r>
              <a:rPr lang="en-US" dirty="0"/>
              <a:t>You are working on 2 features. </a:t>
            </a:r>
          </a:p>
          <a:p>
            <a:pPr lvl="1"/>
            <a:r>
              <a:rPr lang="en-US" dirty="0"/>
              <a:t>Feature A is done but feature B needs more work. </a:t>
            </a:r>
          </a:p>
          <a:p>
            <a:pPr lvl="1"/>
            <a:r>
              <a:rPr lang="en-US" dirty="0"/>
              <a:t>You need to commit your code before going home. </a:t>
            </a:r>
          </a:p>
          <a:p>
            <a:pPr marL="0" indent="0">
              <a:buNone/>
            </a:pPr>
            <a:r>
              <a:rPr lang="en-US" dirty="0"/>
              <a:t>Solution: Add feature A related files to the staging area &amp; commit.</a:t>
            </a:r>
          </a:p>
          <a:p>
            <a:pPr marL="0" indent="0">
              <a:buNone/>
            </a:pPr>
            <a:r>
              <a:rPr lang="en-US" dirty="0"/>
              <a:t>Result: Feature A is committed and viewable to others while feature B is still in your working directory (un-staged).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E3D8D7-4113-9C4A-8E46-CFA4BB5B9F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Saving with Git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304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40A59-AA8C-A149-9295-FA2B9CF55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Remote Repos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1A4F31-F9CE-0B4C-AA3C-6330BCC51A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74960" y="3657601"/>
            <a:ext cx="9144001" cy="251936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git remote </a:t>
            </a:r>
            <a:r>
              <a:rPr lang="en-US" dirty="0"/>
              <a:t>command</a:t>
            </a:r>
          </a:p>
          <a:p>
            <a:pPr lvl="1"/>
            <a:r>
              <a:rPr lang="en-US" dirty="0"/>
              <a:t>manages the connection between your local &amp; remote repositories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git remote --verbose</a:t>
            </a:r>
          </a:p>
          <a:p>
            <a:pPr lvl="1"/>
            <a:r>
              <a:rPr lang="en-US" dirty="0"/>
              <a:t>lists out the URLs that Git has stored &amp; alias (nickname) that can be used when reading &amp; writing to that remote repo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80FC2D-A0A0-144B-B577-C481D3031E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Remote Repos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82FA5A-FE95-444C-A62E-7FC83CB80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805363"/>
            <a:ext cx="1371600" cy="137160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1C55EA5-E5FA-3948-B016-B5F01FCA2861}"/>
              </a:ext>
            </a:extLst>
          </p:cNvPr>
          <p:cNvSpPr/>
          <p:nvPr/>
        </p:nvSpPr>
        <p:spPr>
          <a:xfrm>
            <a:off x="174811" y="1690687"/>
            <a:ext cx="7740889" cy="1738313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33363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remote -verbose </a:t>
            </a:r>
          </a:p>
          <a:p>
            <a:pPr marL="690563" lvl="1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origin https://github.com/user/repo (fetch) </a:t>
            </a:r>
          </a:p>
          <a:p>
            <a:pPr marL="690563" lvl="1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origin https://github.com /user/repo (push)</a:t>
            </a:r>
          </a:p>
        </p:txBody>
      </p:sp>
    </p:spTree>
    <p:extLst>
      <p:ext uri="{BB962C8B-B14F-4D97-AF65-F5344CB8AC3E}">
        <p14:creationId xmlns:p14="http://schemas.microsoft.com/office/powerpoint/2010/main" val="5632360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9719-7670-044E-8FAF-D7964A143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Remote Repos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69B2B-F448-D147-A7F8-27DE5CB9B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hlinkClick r:id="rId3"/>
              </a:rPr>
              <a:t>git remote add origin &lt;link&gt;</a:t>
            </a:r>
            <a:endParaRPr lang="en-US" b="1" dirty="0"/>
          </a:p>
          <a:p>
            <a:r>
              <a:rPr lang="en-US" dirty="0"/>
              <a:t>git creates an </a:t>
            </a:r>
            <a:r>
              <a:rPr lang="en-US" b="1" dirty="0"/>
              <a:t>alias</a:t>
            </a:r>
            <a:r>
              <a:rPr lang="en-US" dirty="0"/>
              <a:t> of the remote repository when you clone a remote repository to your local machine</a:t>
            </a:r>
          </a:p>
          <a:p>
            <a:pPr lvl="1"/>
            <a:r>
              <a:rPr lang="en-US" dirty="0"/>
              <a:t>i.e. </a:t>
            </a:r>
            <a:r>
              <a:rPr lang="en-US" altLang="ja-JP" dirty="0"/>
              <a:t>nickname</a:t>
            </a:r>
            <a:r>
              <a:rPr lang="en-US" dirty="0"/>
              <a:t> is assigned per remote repository's URL</a:t>
            </a:r>
          </a:p>
          <a:p>
            <a:r>
              <a:rPr lang="en-US" dirty="0"/>
              <a:t>Most common alias is called "</a:t>
            </a:r>
            <a:r>
              <a:rPr lang="en-US" b="1" dirty="0">
                <a:hlinkClick r:id="rId4"/>
              </a:rPr>
              <a:t>origin</a:t>
            </a:r>
            <a:r>
              <a:rPr lang="en-US" dirty="0"/>
              <a:t>."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Thus, both following commands does the same thing:</a:t>
            </a:r>
          </a:p>
          <a:p>
            <a:pPr lvl="1"/>
            <a:r>
              <a:rPr lang="en-US" dirty="0"/>
              <a:t>git push -u https://github.com/user/repo.git master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git remote add </a:t>
            </a:r>
            <a:r>
              <a:rPr lang="en-US" b="1" dirty="0"/>
              <a:t>ALIAS</a:t>
            </a:r>
            <a:r>
              <a:rPr lang="en-US" dirty="0"/>
              <a:t> https://github.com/ahandsel/repo.git </a:t>
            </a:r>
          </a:p>
          <a:p>
            <a:pPr lvl="1"/>
            <a:r>
              <a:rPr lang="en-US" dirty="0"/>
              <a:t>git push -u </a:t>
            </a:r>
            <a:r>
              <a:rPr lang="en-US" b="1" dirty="0"/>
              <a:t>ALIAS</a:t>
            </a:r>
            <a:r>
              <a:rPr lang="en-US" dirty="0"/>
              <a:t> master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28D001-172A-CA47-8D96-51E92040EB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Remote Repos</a:t>
            </a:r>
          </a:p>
        </p:txBody>
      </p:sp>
    </p:spTree>
    <p:extLst>
      <p:ext uri="{BB962C8B-B14F-4D97-AF65-F5344CB8AC3E}">
        <p14:creationId xmlns:p14="http://schemas.microsoft.com/office/powerpoint/2010/main" val="3850393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4B98-C9B6-F845-8FDD-5E1FC491F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What is Version Control?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11389-8077-E04C-B42C-D85B8B2D12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5331835"/>
            <a:ext cx="3013364" cy="8451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Game Checkpoint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1ACD71-C91E-0D4B-8797-20F04569F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919288"/>
            <a:ext cx="5307037" cy="4257675"/>
          </a:xfrm>
        </p:spPr>
        <p:txBody>
          <a:bodyPr anchor="t"/>
          <a:lstStyle/>
          <a:p>
            <a:r>
              <a:rPr lang="en-US" b="1" dirty="0"/>
              <a:t>History</a:t>
            </a:r>
            <a:r>
              <a:rPr lang="en-US" dirty="0"/>
              <a:t> - Keeps track of all the changes made to the files over time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Teamwork</a:t>
            </a:r>
            <a:r>
              <a:rPr lang="en-US" dirty="0"/>
              <a:t> - Allows for multiple people working on the same project at the same time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Backup</a:t>
            </a:r>
            <a:r>
              <a:rPr lang="en-US" dirty="0"/>
              <a:t> - Allows for easy file and folder recovery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C86222-0B65-004A-8F65-935B63DB2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What is Git?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622999-03E0-1243-BB51-B54CDEA4CE9C}"/>
              </a:ext>
            </a:extLst>
          </p:cNvPr>
          <p:cNvGrpSpPr/>
          <p:nvPr/>
        </p:nvGrpSpPr>
        <p:grpSpPr>
          <a:xfrm>
            <a:off x="1466994" y="2310678"/>
            <a:ext cx="1755775" cy="3021157"/>
            <a:chOff x="838199" y="2011218"/>
            <a:chExt cx="1755775" cy="30211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F8AC854-BE26-FC40-A96A-70C1549DC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199" y="3429000"/>
              <a:ext cx="1603375" cy="160337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DE14725-AF07-CA4B-95DF-30D5747D1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0599" y="2011218"/>
              <a:ext cx="1603375" cy="1603375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6B9B2AD-5363-3F48-88F6-FE68C6236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1488714"/>
            <a:ext cx="1371600" cy="1371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403C3C-97A1-D44F-9762-5751B800D2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200" y="3317514"/>
            <a:ext cx="1371600" cy="1371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C00FAB-4BCE-AC45-AE5F-EE21AD1EE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8200" y="5146314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842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CFCEB-38F9-7C47-A20C-E85760811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push?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FDF9A-1877-DB4C-8F5C-64E0EBB50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b="1" dirty="0"/>
              <a:t>git push [remote] [branch]</a:t>
            </a:r>
          </a:p>
          <a:p>
            <a:pPr lvl="1"/>
            <a:r>
              <a:rPr lang="en-US" dirty="0"/>
              <a:t>command to upload local repo content to a remote repo</a:t>
            </a:r>
          </a:p>
          <a:p>
            <a:pPr lvl="2"/>
            <a:r>
              <a:rPr lang="en-US" dirty="0"/>
              <a:t>i.e. export the commits from your local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remote repo</a:t>
            </a:r>
          </a:p>
          <a:p>
            <a:pPr lvl="1"/>
            <a:r>
              <a:rPr lang="en-US" dirty="0"/>
              <a:t>counterpart to </a:t>
            </a:r>
            <a:r>
              <a:rPr lang="en-US" b="1" dirty="0"/>
              <a:t>git fetch</a:t>
            </a:r>
            <a:r>
              <a:rPr lang="en-US" dirty="0"/>
              <a:t> (import commits to local repo)</a:t>
            </a:r>
          </a:p>
          <a:p>
            <a:pPr marL="914400" lvl="2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Note: Pushing can potentially overwrite changes!</a:t>
            </a:r>
          </a:p>
          <a:p>
            <a:r>
              <a:rPr lang="en-US" b="1" dirty="0"/>
              <a:t>git push</a:t>
            </a:r>
            <a:r>
              <a:rPr lang="en-US" dirty="0"/>
              <a:t> command works only for remote repo that has not been modified since your last push or clone</a:t>
            </a:r>
          </a:p>
          <a:p>
            <a:pPr lvl="1"/>
            <a:r>
              <a:rPr lang="en-US" dirty="0"/>
              <a:t>i.e. No one else changed the remote repo after you</a:t>
            </a:r>
          </a:p>
          <a:p>
            <a:r>
              <a:rPr lang="en-US" dirty="0"/>
              <a:t>if you &amp; another user cloned at the same time and they push upstream before you, your push will rightly be rejected</a:t>
            </a:r>
          </a:p>
          <a:p>
            <a:pPr lvl="1"/>
            <a:r>
              <a:rPr lang="en-US" dirty="0"/>
              <a:t>you will need to fetch their work and include it in your push first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E9F774-7A3A-4940-B320-4033285977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Remote Repos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09B929-BE9F-0F43-9930-E6E35E5FD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578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5536246-2E57-FA4C-97C0-11BE1903D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370" y="365126"/>
            <a:ext cx="11179629" cy="539336"/>
          </a:xfrm>
        </p:spPr>
        <p:txBody>
          <a:bodyPr/>
          <a:lstStyle/>
          <a:p>
            <a:pPr algn="ctr"/>
            <a:r>
              <a:rPr lang="en-US" dirty="0"/>
              <a:t>Hands-on B Review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EEF352E-87EB-3F41-A139-F35F7FFB0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r>
              <a:rPr lang="en-US" sz="2400" dirty="0"/>
              <a:t>Saving with Git</a:t>
            </a:r>
          </a:p>
        </p:txBody>
      </p:sp>
      <p:pic>
        <p:nvPicPr>
          <p:cNvPr id="15" name="Content Placeholder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5F4D702-6CE1-3344-8AD8-B56FA29CD8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37360" y="2755900"/>
            <a:ext cx="2708518" cy="2212975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20A6927-576E-7145-9C0B-DEFC1241CF9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anchor="ctr">
            <a:normAutofit/>
          </a:bodyPr>
          <a:lstStyle/>
          <a:p>
            <a:r>
              <a:rPr lang="en-US" sz="2400" dirty="0"/>
              <a:t>git remote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225C3C-5957-294E-86FB-F0201A6F7E0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872404" y="2760290"/>
            <a:ext cx="2708518" cy="221363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Command to manage the connection between the local &amp; remote repos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C29264-A1FA-5349-B33F-C2AE1C16773C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 anchor="ctr">
            <a:normAutofit/>
          </a:bodyPr>
          <a:lstStyle/>
          <a:p>
            <a:r>
              <a:rPr lang="en-US" sz="2400" dirty="0"/>
              <a:t>git push</a:t>
            </a: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02D62584-90D8-AE45-A2A1-919A83F822DC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223753" y="2755923"/>
            <a:ext cx="2708518" cy="221363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Command to upload local repo content to a remote repo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6FA378-F1C2-9040-801A-8979E2327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220" y="5177677"/>
            <a:ext cx="914400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445324-AB58-7D49-9DEE-ECC0AF4E5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918" y="5177677"/>
            <a:ext cx="914400" cy="914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5722DCE-F9C6-4D49-9540-818D59ABF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5569" y="51776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42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C3425B-9F4E-9040-94FB-F2F979C17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6" y="1324844"/>
            <a:ext cx="7805132" cy="2769175"/>
          </a:xfrm>
        </p:spPr>
        <p:txBody>
          <a:bodyPr/>
          <a:lstStyle/>
          <a:p>
            <a:r>
              <a:rPr lang="en-US" dirty="0"/>
              <a:t>Make &amp; Merge Branches!</a:t>
            </a:r>
          </a:p>
          <a:p>
            <a:endParaRPr lang="en-US" dirty="0"/>
          </a:p>
          <a:p>
            <a:r>
              <a:rPr lang="en-US" dirty="0"/>
              <a:t>Hands-on C</a:t>
            </a:r>
          </a:p>
        </p:txBody>
      </p:sp>
    </p:spTree>
    <p:extLst>
      <p:ext uri="{BB962C8B-B14F-4D97-AF65-F5344CB8AC3E}">
        <p14:creationId xmlns:p14="http://schemas.microsoft.com/office/powerpoint/2010/main" val="11417923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2985567-AB59-F740-9301-D83FA95A4443}"/>
              </a:ext>
            </a:extLst>
          </p:cNvPr>
          <p:cNvSpPr/>
          <p:nvPr/>
        </p:nvSpPr>
        <p:spPr>
          <a:xfrm>
            <a:off x="174812" y="1825625"/>
            <a:ext cx="5843016" cy="3032977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33363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-b develop</a:t>
            </a:r>
          </a:p>
          <a:p>
            <a:pPr marL="690563" lvl="1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Switched to a new branch 'develop'</a:t>
            </a:r>
          </a:p>
          <a:p>
            <a:pPr marL="233363"/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33363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</a:t>
            </a:r>
          </a:p>
          <a:p>
            <a:pPr marL="690563" lvl="1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sz="20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develop</a:t>
            </a:r>
          </a:p>
          <a:p>
            <a:pPr marL="690563" lvl="1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master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D70DE-F5F6-C843-AB3D-8C126AFAD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Branch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A7952F-8360-2642-9896-87F0F0FB3C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199" y="1690688"/>
            <a:ext cx="5578523" cy="4802187"/>
          </a:xfrm>
        </p:spPr>
        <p:txBody>
          <a:bodyPr anchor="ctr"/>
          <a:lstStyle/>
          <a:p>
            <a:pPr marL="0" indent="0">
              <a:buNone/>
            </a:pPr>
            <a:r>
              <a:rPr lang="en-US" dirty="0"/>
              <a:t>By default, the repository has the </a:t>
            </a:r>
            <a:r>
              <a:rPr lang="en-US" b="1" dirty="0"/>
              <a:t>master</a:t>
            </a:r>
            <a:r>
              <a:rPr lang="en-US" dirty="0"/>
              <a:t> branch</a:t>
            </a:r>
          </a:p>
          <a:p>
            <a:pPr marL="0" indent="0">
              <a:buNone/>
            </a:pPr>
            <a:r>
              <a:rPr lang="en-US" dirty="0"/>
              <a:t>Create a branch named </a:t>
            </a:r>
            <a:r>
              <a:rPr lang="en-US" b="1" dirty="0"/>
              <a:t>develop</a:t>
            </a:r>
          </a:p>
          <a:p>
            <a:pPr marL="457200" lvl="1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hlinkClick r:id="rId3"/>
              </a:rPr>
              <a:t>git checkout -b &lt;branch name&gt;</a:t>
            </a:r>
            <a:endParaRPr lang="en-US" b="1" dirty="0"/>
          </a:p>
          <a:p>
            <a:pPr lvl="1"/>
            <a:r>
              <a:rPr lang="en-US" dirty="0"/>
              <a:t>command to create a new branch &amp; switch to it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hlinkClick r:id="rId4"/>
              </a:rPr>
              <a:t>git branch</a:t>
            </a:r>
            <a:endParaRPr lang="en-US" b="1" dirty="0"/>
          </a:p>
          <a:p>
            <a:pPr lvl="1"/>
            <a:r>
              <a:rPr lang="en-US" dirty="0"/>
              <a:t>command to view a list of branches</a:t>
            </a:r>
          </a:p>
          <a:p>
            <a:pPr lvl="1"/>
            <a:r>
              <a:rPr lang="en-US" dirty="0"/>
              <a:t>current branch has the asterisk (*)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EBEFB8D-ACF5-7144-B4DA-BF36EC4557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Branches</a:t>
            </a:r>
          </a:p>
        </p:txBody>
      </p:sp>
    </p:spTree>
    <p:extLst>
      <p:ext uri="{BB962C8B-B14F-4D97-AF65-F5344CB8AC3E}">
        <p14:creationId xmlns:p14="http://schemas.microsoft.com/office/powerpoint/2010/main" val="37117722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590F-F4B6-BB46-8CBA-B5494C9C2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Changing develop Branch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B0845D6-2D8D-C243-A08C-9CF4469FB8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8303" y="1553378"/>
            <a:ext cx="6270735" cy="5078776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touch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develop_file.md</a:t>
            </a:r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add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develop_file.md</a:t>
            </a:r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-m "develop only"</a:t>
            </a:r>
          </a:p>
          <a:p>
            <a:pPr marL="457200" lvl="1" indent="0">
              <a:buNone/>
            </a:pP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[develop f946eb0] File only in develop branch</a:t>
            </a:r>
          </a:p>
          <a:p>
            <a:pPr marL="457200" lvl="1" indent="0">
              <a:buNone/>
            </a:pP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1 file changed, 0 insertions(+), 0 deletions(-)</a:t>
            </a:r>
          </a:p>
          <a:p>
            <a:pPr marL="457200" lvl="1" indent="0">
              <a:buNone/>
            </a:pP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create mode 100644 </a:t>
            </a:r>
            <a:r>
              <a:rPr lang="en-US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develop_file.md</a:t>
            </a:r>
            <a:endParaRPr lang="en-US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status</a:t>
            </a:r>
          </a:p>
          <a:p>
            <a:pPr marL="457200" lvl="1" indent="0">
              <a:buNone/>
            </a:pP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 branch develop</a:t>
            </a:r>
          </a:p>
          <a:p>
            <a:pPr marL="457200" lvl="1" indent="0">
              <a:buNone/>
            </a:pP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nothing to commit, working tree clean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push -u origin develop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85152-E8AE-DC42-9BB6-EF7323BBD1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6461" y="1917097"/>
            <a:ext cx="5347236" cy="4351338"/>
          </a:xfrm>
        </p:spPr>
        <p:txBody>
          <a:bodyPr anchor="ctr"/>
          <a:lstStyle/>
          <a:p>
            <a:pPr marL="0" indent="0">
              <a:buNone/>
            </a:pPr>
            <a:r>
              <a:rPr lang="en-US" dirty="0"/>
              <a:t>While being in the </a:t>
            </a:r>
            <a:r>
              <a:rPr lang="en-US" b="1" dirty="0"/>
              <a:t>develop</a:t>
            </a:r>
            <a:r>
              <a:rPr lang="en-US" dirty="0"/>
              <a:t> branch, create a file.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Run </a:t>
            </a:r>
            <a:r>
              <a:rPr lang="en-US" b="1" dirty="0"/>
              <a:t>git add </a:t>
            </a:r>
            <a:r>
              <a:rPr lang="en-US" dirty="0"/>
              <a:t>and</a:t>
            </a:r>
            <a:r>
              <a:rPr lang="en-US" b="1" dirty="0"/>
              <a:t> git commit </a:t>
            </a:r>
            <a:r>
              <a:rPr lang="en-US" dirty="0"/>
              <a:t>to save it to the local repo.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Run </a:t>
            </a:r>
            <a:r>
              <a:rPr lang="en-US" b="1" dirty="0"/>
              <a:t>git status</a:t>
            </a:r>
            <a:r>
              <a:rPr lang="en-US" dirty="0"/>
              <a:t> to confirm the changes.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Run </a:t>
            </a:r>
            <a:r>
              <a:rPr lang="en-US" b="1" dirty="0"/>
              <a:t>git push </a:t>
            </a:r>
            <a:r>
              <a:rPr lang="en-US" dirty="0"/>
              <a:t>to push the changes to GitHub repo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FC95CF6-633C-5F47-A682-DEA576395E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Branches</a:t>
            </a:r>
          </a:p>
        </p:txBody>
      </p:sp>
    </p:spTree>
    <p:extLst>
      <p:ext uri="{BB962C8B-B14F-4D97-AF65-F5344CB8AC3E}">
        <p14:creationId xmlns:p14="http://schemas.microsoft.com/office/powerpoint/2010/main" val="36637792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1D51A-4489-7544-9827-4033D8AC2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Confirming the Change on GitHub</a:t>
            </a:r>
          </a:p>
        </p:txBody>
      </p:sp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1AEBC3-CA0A-414B-BB2D-464E6BDAB8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684358"/>
            <a:ext cx="4329296" cy="348928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A3FE81-204A-6D43-8C55-E17C9EED8D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77008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Only the </a:t>
            </a:r>
            <a:r>
              <a:rPr lang="en-US" b="1" dirty="0"/>
              <a:t>develop</a:t>
            </a:r>
            <a:r>
              <a:rPr lang="en-US" dirty="0"/>
              <a:t> branch included the new file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Add another file in </a:t>
            </a:r>
            <a:r>
              <a:rPr lang="en-US" b="1" dirty="0"/>
              <a:t>develop </a:t>
            </a:r>
            <a:r>
              <a:rPr lang="en-US" dirty="0"/>
              <a:t>branch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Then view the </a:t>
            </a:r>
            <a:r>
              <a:rPr lang="en-US" b="1" dirty="0"/>
              <a:t>Network graph </a:t>
            </a:r>
          </a:p>
          <a:p>
            <a:pPr marL="457200" lvl="1" indent="0">
              <a:buNone/>
            </a:pPr>
            <a:r>
              <a:rPr lang="en-US" sz="2000" dirty="0"/>
              <a:t>https://github.com/USER/REPO/network</a:t>
            </a:r>
          </a:p>
          <a:p>
            <a:pPr marL="457200" lvl="1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D717AF-6161-EE45-9916-4F37B50BE9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Branches</a:t>
            </a:r>
          </a:p>
        </p:txBody>
      </p: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C5332FA-AEB2-CB4C-A855-F043C3725A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54505" y="4860883"/>
            <a:ext cx="4241495" cy="199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226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590F-F4B6-BB46-8CBA-B5494C9C2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&amp; Merge Pull Request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B04C40D-DAAE-1342-BF77-C5CFE31D237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1690688"/>
            <a:ext cx="6027447" cy="321129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85152-E8AE-DC42-9BB6-EF7323BBD1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64555" y="1690688"/>
            <a:ext cx="5728648" cy="4802188"/>
          </a:xfrm>
        </p:spPr>
        <p:txBody>
          <a:bodyPr anchor="ctr"/>
          <a:lstStyle/>
          <a:p>
            <a:pPr marL="0" indent="0">
              <a:buNone/>
            </a:pPr>
            <a:r>
              <a:rPr lang="en-US" b="1" dirty="0"/>
              <a:t>Pull Requests </a:t>
            </a:r>
            <a:r>
              <a:rPr lang="en-US" dirty="0"/>
              <a:t>shows others your changes without actual modifying</a:t>
            </a:r>
          </a:p>
          <a:p>
            <a:pPr lvl="1"/>
            <a:r>
              <a:rPr lang="en-US" dirty="0"/>
              <a:t>useful for code review</a:t>
            </a:r>
          </a:p>
          <a:p>
            <a:pPr marL="1828800" lvl="4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 GitHub, create the </a:t>
            </a:r>
            <a:r>
              <a:rPr lang="en-US" b="1" dirty="0"/>
              <a:t>pull request</a:t>
            </a:r>
            <a:r>
              <a:rPr lang="en-US" dirty="0"/>
              <a:t> to merge </a:t>
            </a:r>
            <a:r>
              <a:rPr lang="en-US" b="1" dirty="0"/>
              <a:t>develop</a:t>
            </a:r>
            <a:r>
              <a:rPr lang="en-US" dirty="0"/>
              <a:t> -&gt; </a:t>
            </a:r>
            <a:r>
              <a:rPr lang="en-US" b="1" dirty="0"/>
              <a:t>master</a:t>
            </a:r>
            <a:r>
              <a:rPr lang="en-US" dirty="0"/>
              <a:t> branch</a:t>
            </a:r>
          </a:p>
          <a:p>
            <a:pPr marL="1828800" lvl="4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Confirm the changes and Merge Pull request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results in </a:t>
            </a:r>
            <a:r>
              <a:rPr lang="en-US" b="1" dirty="0"/>
              <a:t>master</a:t>
            </a:r>
            <a:r>
              <a:rPr lang="en-US" dirty="0"/>
              <a:t> branch having the two new files!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FC95CF6-633C-5F47-A682-DEA576395E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Branches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D0F412-2A06-D343-852B-9BAA578B3C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089269"/>
            <a:ext cx="3470313" cy="1004948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B6E40B-5D4B-E947-9B62-3B3AE2065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2724" y="5853050"/>
            <a:ext cx="3203276" cy="100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638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7F8B-059F-2747-AC66-F708D475A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 repo </a:t>
            </a:r>
            <a:r>
              <a:rPr lang="en-US">
                <a:sym typeface="Wingdings" pitchFamily="2" charset="2"/>
              </a:rPr>
              <a:t> Update Local repo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DC150A-0ED2-4F47-AA0D-897A646CAC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6906" y="3657600"/>
            <a:ext cx="6122110" cy="283527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Currently, your GitHub repo is ahead of the local copy</a:t>
            </a:r>
          </a:p>
          <a:p>
            <a:pPr lvl="1"/>
            <a:r>
              <a:rPr lang="en-US" dirty="0"/>
              <a:t>Use </a:t>
            </a:r>
            <a:r>
              <a:rPr lang="en-US" b="1" dirty="0"/>
              <a:t>git pull</a:t>
            </a:r>
            <a:r>
              <a:rPr lang="en-US" dirty="0"/>
              <a:t> command to address this</a:t>
            </a:r>
          </a:p>
          <a:p>
            <a:pPr marL="914400" lvl="2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git pull origin master</a:t>
            </a:r>
          </a:p>
          <a:p>
            <a:pPr lvl="1"/>
            <a:r>
              <a:rPr lang="en-US" dirty="0"/>
              <a:t>pull the latest repo version from GitHub to the local repo</a:t>
            </a:r>
            <a:endParaRPr lang="en-US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8B3AD0-A724-6044-8947-CA72554519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Branches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AF785B3-61CF-E44E-9818-BF643F71CDB2}"/>
              </a:ext>
            </a:extLst>
          </p:cNvPr>
          <p:cNvSpPr/>
          <p:nvPr/>
        </p:nvSpPr>
        <p:spPr>
          <a:xfrm>
            <a:off x="6096000" y="1597025"/>
            <a:ext cx="5843016" cy="1831974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33363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master</a:t>
            </a:r>
          </a:p>
          <a:p>
            <a:pPr marL="233363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</a:t>
            </a:r>
            <a:r>
              <a:rPr lang="en-US" altLang="ja-JP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pull origin master</a:t>
            </a:r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33363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-d develop</a:t>
            </a:r>
          </a:p>
          <a:p>
            <a:pPr marL="233363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C3D1D2-97C8-6542-860F-518401501380}"/>
              </a:ext>
            </a:extLst>
          </p:cNvPr>
          <p:cNvSpPr/>
          <p:nvPr/>
        </p:nvSpPr>
        <p:spPr>
          <a:xfrm>
            <a:off x="174812" y="1597025"/>
            <a:ext cx="5434418" cy="52609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$ git checkout master</a:t>
            </a:r>
          </a:p>
          <a:p>
            <a:pPr lvl="1"/>
            <a:r>
              <a:rPr lang="en-US" sz="1200" dirty="0"/>
              <a:t>  Switched to branch 'master'</a:t>
            </a:r>
          </a:p>
          <a:p>
            <a:pPr lvl="1"/>
            <a:r>
              <a:rPr lang="en-US" sz="1200" dirty="0"/>
              <a:t>  Your branch is behind 'origin/master' by 4 commits &amp; can be fast-forwarded</a:t>
            </a:r>
          </a:p>
          <a:p>
            <a:pPr lvl="1"/>
            <a:r>
              <a:rPr lang="en-US" sz="1200" dirty="0"/>
              <a:t>    (use "git pull" to update your local branch)</a:t>
            </a:r>
          </a:p>
          <a:p>
            <a:endParaRPr lang="en-US" sz="1200" dirty="0"/>
          </a:p>
          <a:p>
            <a:r>
              <a:rPr lang="en-US" sz="1400" dirty="0"/>
              <a:t>$ git pull origin master</a:t>
            </a:r>
          </a:p>
          <a:p>
            <a:pPr lvl="1"/>
            <a:r>
              <a:rPr lang="en-US" sz="1200" dirty="0"/>
              <a:t>  remote: Enumerating objects: 1, done.</a:t>
            </a:r>
          </a:p>
          <a:p>
            <a:pPr lvl="1"/>
            <a:r>
              <a:rPr lang="en-US" sz="1200" dirty="0"/>
              <a:t>  remote: Counting objects: 100% (1/1), done.</a:t>
            </a:r>
          </a:p>
          <a:p>
            <a:pPr lvl="1"/>
            <a:r>
              <a:rPr lang="en-US" sz="1200" dirty="0"/>
              <a:t>  remote: Total 1 (delta 0), reused 0 (delta 0), pack-reused 0</a:t>
            </a:r>
          </a:p>
          <a:p>
            <a:pPr lvl="1"/>
            <a:r>
              <a:rPr lang="en-US" sz="1200" dirty="0"/>
              <a:t>  Unpacking objects: 100% (1/1), 631 bytes | 210.00 KiB/s, done.</a:t>
            </a:r>
          </a:p>
          <a:p>
            <a:pPr lvl="1"/>
            <a:r>
              <a:rPr lang="en-US" sz="1200" dirty="0"/>
              <a:t>  From https://github.com/ahandsel/kintone_dojo</a:t>
            </a:r>
          </a:p>
          <a:p>
            <a:pPr lvl="1"/>
            <a:r>
              <a:rPr lang="en-US" sz="1200" dirty="0"/>
              <a:t>  * branch            master     -&gt; FETCH_HEAD</a:t>
            </a:r>
          </a:p>
          <a:p>
            <a:pPr lvl="1"/>
            <a:r>
              <a:rPr lang="en-US" sz="1200" dirty="0"/>
              <a:t>    5f9f89b..1438ca5  master     -&gt; origin/master</a:t>
            </a:r>
          </a:p>
          <a:p>
            <a:pPr lvl="1"/>
            <a:r>
              <a:rPr lang="en-US" sz="1200" dirty="0"/>
              <a:t>  Updating d775d42..1438ca5</a:t>
            </a:r>
          </a:p>
          <a:p>
            <a:pPr lvl="1"/>
            <a:r>
              <a:rPr lang="en-US" sz="1200" dirty="0"/>
              <a:t>  Fast-forward</a:t>
            </a:r>
          </a:p>
          <a:p>
            <a:pPr lvl="1"/>
            <a:r>
              <a:rPr lang="en-US" sz="1200" dirty="0"/>
              <a:t>  2nd_file.md     | 0</a:t>
            </a:r>
          </a:p>
          <a:p>
            <a:pPr lvl="1"/>
            <a:r>
              <a:rPr lang="en-US" sz="1200" dirty="0"/>
              <a:t>  </a:t>
            </a:r>
            <a:r>
              <a:rPr lang="en-US" sz="1200" dirty="0" err="1"/>
              <a:t>develop_file.md</a:t>
            </a:r>
            <a:r>
              <a:rPr lang="en-US" sz="1200" dirty="0"/>
              <a:t> | 0</a:t>
            </a:r>
          </a:p>
          <a:p>
            <a:pPr lvl="1"/>
            <a:r>
              <a:rPr lang="en-US" sz="1200" dirty="0"/>
              <a:t>  2 files changed, 0 insertions(+), 0 deletions(-)</a:t>
            </a:r>
          </a:p>
          <a:p>
            <a:pPr lvl="1"/>
            <a:r>
              <a:rPr lang="en-US" sz="1200" dirty="0"/>
              <a:t>  create mode 100644 2nd_file.md</a:t>
            </a:r>
          </a:p>
          <a:p>
            <a:pPr lvl="1"/>
            <a:r>
              <a:rPr lang="en-US" sz="1200" dirty="0"/>
              <a:t>  create mode 100644 </a:t>
            </a:r>
            <a:r>
              <a:rPr lang="en-US" sz="1200" dirty="0" err="1"/>
              <a:t>develop_file.md</a:t>
            </a:r>
            <a:endParaRPr lang="en-US" sz="1200" dirty="0"/>
          </a:p>
          <a:p>
            <a:endParaRPr lang="en-US" sz="1200" dirty="0"/>
          </a:p>
          <a:p>
            <a:r>
              <a:rPr lang="en-US" sz="1400" dirty="0"/>
              <a:t>$ git branch -d develop</a:t>
            </a:r>
          </a:p>
          <a:p>
            <a:pPr lvl="1"/>
            <a:r>
              <a:rPr lang="en-US" sz="1200" dirty="0"/>
              <a:t>  Deleted branch develop (was c6e6c83).</a:t>
            </a:r>
          </a:p>
          <a:p>
            <a:endParaRPr lang="en-US" sz="1200" dirty="0"/>
          </a:p>
          <a:p>
            <a:r>
              <a:rPr lang="en-US" sz="1400" dirty="0"/>
              <a:t>$ git branch</a:t>
            </a:r>
          </a:p>
          <a:p>
            <a:pPr lvl="1"/>
            <a:r>
              <a:rPr lang="en-US" sz="1200" dirty="0"/>
              <a:t>  * master</a:t>
            </a:r>
          </a:p>
        </p:txBody>
      </p:sp>
    </p:spTree>
    <p:extLst>
      <p:ext uri="{BB962C8B-B14F-4D97-AF65-F5344CB8AC3E}">
        <p14:creationId xmlns:p14="http://schemas.microsoft.com/office/powerpoint/2010/main" val="7236206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358EC8-45A1-BC4B-B636-FAC536AED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5" y="1324844"/>
            <a:ext cx="7147679" cy="2769175"/>
          </a:xfrm>
        </p:spPr>
        <p:txBody>
          <a:bodyPr/>
          <a:lstStyle/>
          <a:p>
            <a:r>
              <a:rPr lang="en-US"/>
              <a:t>What are branches?</a:t>
            </a:r>
          </a:p>
          <a:p>
            <a:endParaRPr lang="en-US"/>
          </a:p>
          <a:p>
            <a:r>
              <a:rPr lang="en-US" sz="4800"/>
              <a:t>Overview of Hands-on C</a:t>
            </a:r>
          </a:p>
        </p:txBody>
      </p:sp>
    </p:spTree>
    <p:extLst>
      <p:ext uri="{BB962C8B-B14F-4D97-AF65-F5344CB8AC3E}">
        <p14:creationId xmlns:p14="http://schemas.microsoft.com/office/powerpoint/2010/main" val="17153462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3AC8BA-3117-3C4A-8803-5C4914225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 Branches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4AC80C-59B8-8C46-A104-23C7CFEC4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726" y="1681163"/>
            <a:ext cx="5475849" cy="823912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What are branches?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4BBC79-8DE8-2745-9039-FD3B27A7CD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726" y="2505075"/>
            <a:ext cx="5475849" cy="3684588"/>
          </a:xfrm>
        </p:spPr>
        <p:txBody>
          <a:bodyPr/>
          <a:lstStyle/>
          <a:p>
            <a:r>
              <a:rPr lang="en-US" dirty="0"/>
              <a:t>movable pointer to a commit</a:t>
            </a:r>
          </a:p>
          <a:p>
            <a:r>
              <a:rPr lang="en-US" dirty="0"/>
              <a:t>mechanism that manages multiple timelines, allowing for changes without impacting the main line</a:t>
            </a:r>
          </a:p>
          <a:p>
            <a:pPr marL="0" indent="0">
              <a:buNone/>
            </a:pPr>
            <a:r>
              <a:rPr lang="en-US" b="1" dirty="0"/>
              <a:t>git checkout</a:t>
            </a:r>
          </a:p>
          <a:p>
            <a:pPr lvl="1"/>
            <a:r>
              <a:rPr lang="en-US" dirty="0"/>
              <a:t>command to switch branches</a:t>
            </a:r>
          </a:p>
          <a:p>
            <a:pPr marL="0" indent="0">
              <a:buNone/>
            </a:pPr>
            <a:r>
              <a:rPr lang="en-US" b="1" dirty="0"/>
              <a:t>git branch -d &lt;branch-name&gt; </a:t>
            </a:r>
          </a:p>
          <a:p>
            <a:pPr lvl="1"/>
            <a:r>
              <a:rPr lang="en-US" dirty="0"/>
              <a:t>command to delete branches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A730CBC-720D-F044-BD85-FE83B4963E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75848" cy="823912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Why use branches?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3282F2-3389-A849-9886-E7D81440C1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475849" cy="3684588"/>
          </a:xfrm>
        </p:spPr>
        <p:txBody>
          <a:bodyPr/>
          <a:lstStyle/>
          <a:p>
            <a:r>
              <a:rPr lang="en-US" dirty="0"/>
              <a:t>allows for a separation between stable, in-development, and experimental changes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Example: This GitHub Slides</a:t>
            </a:r>
          </a:p>
          <a:p>
            <a:pPr lvl="1"/>
            <a:r>
              <a:rPr lang="en-US" dirty="0"/>
              <a:t>Each Hands-on and concept section can be a branch.</a:t>
            </a:r>
          </a:p>
          <a:p>
            <a:pPr lvl="1"/>
            <a:r>
              <a:rPr lang="en-US" dirty="0"/>
              <a:t>Each can be developed in parallel.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1D7B367-12F9-3A4B-81EE-F401F801F2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Branches</a:t>
            </a:r>
          </a:p>
        </p:txBody>
      </p:sp>
    </p:spTree>
    <p:extLst>
      <p:ext uri="{BB962C8B-B14F-4D97-AF65-F5344CB8AC3E}">
        <p14:creationId xmlns:p14="http://schemas.microsoft.com/office/powerpoint/2010/main" val="2946112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4B98-C9B6-F845-8FDD-5E1FC491F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Examples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C86222-0B65-004A-8F65-935B63DB23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Google Docs</a:t>
            </a:r>
          </a:p>
        </p:txBody>
      </p:sp>
      <p:pic>
        <p:nvPicPr>
          <p:cNvPr id="21" name="Content Placeholder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1F60A4-7869-3A47-837C-476FAE946C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656149"/>
            <a:ext cx="5157787" cy="3382440"/>
          </a:xfr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550F756-FBA4-BE4A-A251-7FA782B95F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Kintone</a:t>
            </a:r>
          </a:p>
        </p:txBody>
      </p:sp>
      <p:pic>
        <p:nvPicPr>
          <p:cNvPr id="23" name="Content Placeholder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C9A639-A257-2947-9CCB-2A5E6F2A769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385818" y="2505075"/>
            <a:ext cx="4755952" cy="3684588"/>
          </a:xfr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422371F-49D8-684F-925A-BB4F0F86E1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25290609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D4D7C-60AA-A04D-909F-182B6AFD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Branches - Website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D08A73-28E1-7247-B348-49D8A04A48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0" y="1825625"/>
            <a:ext cx="635508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master</a:t>
            </a:r>
            <a:r>
              <a:rPr lang="en-US" dirty="0"/>
              <a:t> branch contains the 'live' code that runs the website. </a:t>
            </a:r>
          </a:p>
          <a:p>
            <a:pPr lvl="1"/>
            <a:r>
              <a:rPr lang="en-US" dirty="0"/>
              <a:t>changes in </a:t>
            </a:r>
            <a:r>
              <a:rPr lang="en-US" b="1" dirty="0"/>
              <a:t>master </a:t>
            </a:r>
            <a:r>
              <a:rPr lang="en-US" dirty="0"/>
              <a:t>impacts users</a:t>
            </a:r>
          </a:p>
          <a:p>
            <a:pPr marL="0" indent="0">
              <a:buNone/>
            </a:pPr>
            <a:r>
              <a:rPr lang="en-US" dirty="0"/>
              <a:t>Two coders want to modify the website at the same time. Make 3x branches:</a:t>
            </a:r>
          </a:p>
          <a:p>
            <a:pPr lvl="1"/>
            <a:r>
              <a:rPr lang="en-US" b="1" dirty="0"/>
              <a:t>master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live code</a:t>
            </a:r>
          </a:p>
          <a:p>
            <a:pPr lvl="1"/>
            <a:r>
              <a:rPr lang="en-US" b="1" dirty="0" err="1">
                <a:sym typeface="Wingdings" pitchFamily="2" charset="2"/>
              </a:rPr>
              <a:t>feature_A</a:t>
            </a:r>
            <a:r>
              <a:rPr lang="en-US" b="1" dirty="0">
                <a:sym typeface="Wingdings" pitchFamily="2" charset="2"/>
              </a:rPr>
              <a:t> </a:t>
            </a:r>
            <a:r>
              <a:rPr lang="en-US" dirty="0">
                <a:sym typeface="Wingdings" pitchFamily="2" charset="2"/>
              </a:rPr>
              <a:t> for coder A to modify</a:t>
            </a:r>
          </a:p>
          <a:p>
            <a:pPr lvl="1"/>
            <a:r>
              <a:rPr lang="en-US" b="1" dirty="0" err="1">
                <a:sym typeface="Wingdings" pitchFamily="2" charset="2"/>
              </a:rPr>
              <a:t>feature_B</a:t>
            </a:r>
            <a:r>
              <a:rPr lang="en-US" dirty="0">
                <a:sym typeface="Wingdings" pitchFamily="2" charset="2"/>
              </a:rPr>
              <a:t>  for coder B to modify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Once the code developments are done, merge the branches.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BF32A2-5382-D74B-B6BE-33C4A3D5E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Branches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5F6760C6-C488-3048-80ED-A18E4BF48A5B}"/>
              </a:ext>
            </a:extLst>
          </p:cNvPr>
          <p:cNvSpPr/>
          <p:nvPr/>
        </p:nvSpPr>
        <p:spPr>
          <a:xfrm>
            <a:off x="2209800" y="2260600"/>
            <a:ext cx="2743200" cy="457200"/>
          </a:xfrm>
          <a:prstGeom prst="rightArrow">
            <a:avLst>
              <a:gd name="adj1" fmla="val 50000"/>
              <a:gd name="adj2" fmla="val 99231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7C3C6E65-7B00-EF44-A18F-991FEF9076AE}"/>
              </a:ext>
            </a:extLst>
          </p:cNvPr>
          <p:cNvSpPr/>
          <p:nvPr/>
        </p:nvSpPr>
        <p:spPr>
          <a:xfrm rot="16200000">
            <a:off x="-609600" y="3564426"/>
            <a:ext cx="3657600" cy="457200"/>
          </a:xfrm>
          <a:prstGeom prst="rightArrow">
            <a:avLst>
              <a:gd name="adj1" fmla="val 50000"/>
              <a:gd name="adj2" fmla="val 9923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7737B174-A8FC-EC4D-BB77-F5D428E22675}"/>
              </a:ext>
            </a:extLst>
          </p:cNvPr>
          <p:cNvSpPr/>
          <p:nvPr/>
        </p:nvSpPr>
        <p:spPr>
          <a:xfrm>
            <a:off x="2209800" y="3772694"/>
            <a:ext cx="2743200" cy="457200"/>
          </a:xfrm>
          <a:prstGeom prst="rightArrow">
            <a:avLst>
              <a:gd name="adj1" fmla="val 50000"/>
              <a:gd name="adj2" fmla="val 99231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EB856D30-9C04-7A41-A3D5-CD4CF6AC7891}"/>
              </a:ext>
            </a:extLst>
          </p:cNvPr>
          <p:cNvSpPr/>
          <p:nvPr/>
        </p:nvSpPr>
        <p:spPr>
          <a:xfrm>
            <a:off x="2209800" y="5284788"/>
            <a:ext cx="2743200" cy="457200"/>
          </a:xfrm>
          <a:prstGeom prst="rightArrow">
            <a:avLst>
              <a:gd name="adj1" fmla="val 50000"/>
              <a:gd name="adj2" fmla="val 99231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ent-Up Arrow 12">
            <a:extLst>
              <a:ext uri="{FF2B5EF4-FFF2-40B4-BE49-F238E27FC236}">
                <a16:creationId xmlns:a16="http://schemas.microsoft.com/office/drawing/2014/main" id="{D64E952B-97AE-A74F-ADD7-083014BC62EA}"/>
              </a:ext>
            </a:extLst>
          </p:cNvPr>
          <p:cNvSpPr/>
          <p:nvPr/>
        </p:nvSpPr>
        <p:spPr>
          <a:xfrm rot="5400000">
            <a:off x="1114864" y="3314321"/>
            <a:ext cx="914400" cy="914400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Bent-Up Arrow 13">
            <a:extLst>
              <a:ext uri="{FF2B5EF4-FFF2-40B4-BE49-F238E27FC236}">
                <a16:creationId xmlns:a16="http://schemas.microsoft.com/office/drawing/2014/main" id="{37555E0B-296F-5343-92FB-585660995E08}"/>
              </a:ext>
            </a:extLst>
          </p:cNvPr>
          <p:cNvSpPr/>
          <p:nvPr/>
        </p:nvSpPr>
        <p:spPr>
          <a:xfrm rot="5400000">
            <a:off x="1114864" y="4827588"/>
            <a:ext cx="914400" cy="914400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3CB73C-5521-774E-B80D-66F2ED8FC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3400"/>
            <a:ext cx="1371600" cy="137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417B69-9616-6242-85DB-7EE85EBD0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315494"/>
            <a:ext cx="1371600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9DD154-0488-BA46-B6ED-3DE8F410F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827588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3021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&quot;No&quot; Symbol 2">
            <a:extLst>
              <a:ext uri="{FF2B5EF4-FFF2-40B4-BE49-F238E27FC236}">
                <a16:creationId xmlns:a16="http://schemas.microsoft.com/office/drawing/2014/main" id="{3EFDE591-D856-F244-8B21-548424EDFF06}"/>
              </a:ext>
            </a:extLst>
          </p:cNvPr>
          <p:cNvSpPr/>
          <p:nvPr/>
        </p:nvSpPr>
        <p:spPr>
          <a:xfrm>
            <a:off x="1009934" y="1919288"/>
            <a:ext cx="4572000" cy="4572000"/>
          </a:xfrm>
          <a:prstGeom prst="noSmoking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1B52EA-3046-0940-B0F2-BA52609C0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 Pull vs Push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5489B3-70B9-6B4A-9772-B926D6938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8642" y="1681163"/>
            <a:ext cx="5578933" cy="823912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git push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000FDC-DEC2-9D4B-9317-35EC9A8D81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8642" y="2505075"/>
            <a:ext cx="5578934" cy="3684588"/>
          </a:xfrm>
        </p:spPr>
        <p:txBody>
          <a:bodyPr/>
          <a:lstStyle/>
          <a:p>
            <a:pPr fontAlgn="base"/>
            <a:r>
              <a:rPr lang="en-US" dirty="0"/>
              <a:t>the 'upload' command</a:t>
            </a:r>
          </a:p>
          <a:p>
            <a:pPr fontAlgn="base"/>
            <a:r>
              <a:rPr lang="en-US" dirty="0"/>
              <a:t>"Push" is forcing the changes to the target repo.</a:t>
            </a:r>
          </a:p>
          <a:p>
            <a:pPr lvl="1" fontAlgn="base"/>
            <a:r>
              <a:rPr lang="en-US" dirty="0"/>
              <a:t>[ your code ] -- pushing --&gt; [target]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A "push request" would be the target repo requesting you to push your changes.</a:t>
            </a:r>
          </a:p>
          <a:p>
            <a:pPr fontAlgn="base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FDF6C2-98B1-AD4D-821A-93DAA048F8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578932" cy="823912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git pull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7AEC08-7C4D-304E-8CF2-C129FBD1AD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578933" cy="3684588"/>
          </a:xfrm>
        </p:spPr>
        <p:txBody>
          <a:bodyPr/>
          <a:lstStyle/>
          <a:p>
            <a:pPr fontAlgn="base"/>
            <a:r>
              <a:rPr lang="en-US" dirty="0"/>
              <a:t>the 'download' command</a:t>
            </a:r>
          </a:p>
          <a:p>
            <a:pPr fontAlgn="base"/>
            <a:r>
              <a:rPr lang="en-US" dirty="0"/>
              <a:t>"Pull" is the target repo grabbing your changes </a:t>
            </a:r>
          </a:p>
          <a:p>
            <a:pPr lvl="1" fontAlgn="base"/>
            <a:r>
              <a:rPr lang="en-US" dirty="0"/>
              <a:t>[ your code] }-- pulling -- [target]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A "pull request" is you requesting the target repository to please grab your changes.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A044E0-C7B2-5144-9B1B-CBE6C13C03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Git Pull vs Push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B283E2-49A5-2344-BB5B-1D12E7A95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8189" y="1635919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147F96-DE99-8D40-BA3E-6939EA64D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68" y="163591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41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949E96-EA7A-3B46-A124-8B99B3294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5" y="1324844"/>
            <a:ext cx="6486668" cy="2769175"/>
          </a:xfrm>
        </p:spPr>
        <p:txBody>
          <a:bodyPr/>
          <a:lstStyle/>
          <a:p>
            <a:r>
              <a:rPr lang="en-US"/>
              <a:t>GitHub Workflow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F26203-4A7D-274B-A450-E0FF608BA2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4236" y="2709431"/>
            <a:ext cx="7998246" cy="2123351"/>
          </a:xfrm>
          <a:prstGeom prst="roundRect">
            <a:avLst>
              <a:gd name="adj" fmla="val 34827"/>
            </a:avLst>
          </a:prstGeom>
        </p:spPr>
      </p:pic>
    </p:spTree>
    <p:extLst>
      <p:ext uri="{BB962C8B-B14F-4D97-AF65-F5344CB8AC3E}">
        <p14:creationId xmlns:p14="http://schemas.microsoft.com/office/powerpoint/2010/main" val="21271736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BA5B0-63EC-CD4E-8649-1BA88CE72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#1 - Create a Branch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14C9D2-F02E-6A45-8BEF-0D77E2EFA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89806"/>
            <a:ext cx="7418696" cy="2747963"/>
          </a:xfrm>
        </p:spPr>
        <p:txBody>
          <a:bodyPr anchor="ctr"/>
          <a:lstStyle/>
          <a:p>
            <a:r>
              <a:rPr lang="en-US" dirty="0"/>
              <a:t>The code for the live website is in the </a:t>
            </a:r>
            <a:r>
              <a:rPr lang="en-US" b="1" dirty="0"/>
              <a:t>master</a:t>
            </a:r>
            <a:r>
              <a:rPr lang="en-US" dirty="0"/>
              <a:t> branch</a:t>
            </a:r>
          </a:p>
          <a:p>
            <a:pPr lvl="1"/>
            <a:r>
              <a:rPr lang="en-US" dirty="0"/>
              <a:t>Any changes to here will effect the users!</a:t>
            </a:r>
          </a:p>
          <a:p>
            <a:r>
              <a:rPr lang="en-US" dirty="0"/>
              <a:t>If you want to create a new page, first create a new </a:t>
            </a:r>
            <a:r>
              <a:rPr lang="en-US" b="1" dirty="0"/>
              <a:t>feature</a:t>
            </a:r>
            <a:r>
              <a:rPr lang="en-US" dirty="0"/>
              <a:t> branch. </a:t>
            </a:r>
          </a:p>
          <a:p>
            <a:pPr lvl="1"/>
            <a:r>
              <a:rPr lang="en-US" dirty="0"/>
              <a:t>This is where you will do the development for the new page.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1AF588-04BB-F247-A3B8-6FEEB2CAE3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GitHub Workflow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2E66324-6628-FC43-8C2E-C5AFD9DF0B7D}"/>
              </a:ext>
            </a:extLst>
          </p:cNvPr>
          <p:cNvSpPr/>
          <p:nvPr/>
        </p:nvSpPr>
        <p:spPr>
          <a:xfrm>
            <a:off x="9306838" y="6025019"/>
            <a:ext cx="2885162" cy="825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https://</a:t>
            </a:r>
            <a:r>
              <a:rPr lang="en-US" b="1" err="1"/>
              <a:t>guides.github.com</a:t>
            </a:r>
            <a:r>
              <a:rPr lang="en-US" b="1"/>
              <a:t>/introduction/flow/</a:t>
            </a:r>
          </a:p>
        </p:txBody>
      </p:sp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ADB835FF-9366-7A4B-AE2E-0795472D1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575" y="1435343"/>
            <a:ext cx="6038849" cy="1993656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A84E19D-8F0C-734F-9859-C3B9769A94A8}"/>
              </a:ext>
            </a:extLst>
          </p:cNvPr>
          <p:cNvSpPr/>
          <p:nvPr/>
        </p:nvSpPr>
        <p:spPr>
          <a:xfrm>
            <a:off x="7722824" y="3431380"/>
            <a:ext cx="4469176" cy="914400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33363"/>
            <a:r>
              <a:rPr lang="en-US" sz="20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-b develop</a:t>
            </a:r>
          </a:p>
          <a:p>
            <a:pPr marL="233363"/>
            <a:r>
              <a:rPr lang="en-US" sz="20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</a:t>
            </a:r>
          </a:p>
        </p:txBody>
      </p:sp>
    </p:spTree>
    <p:extLst>
      <p:ext uri="{BB962C8B-B14F-4D97-AF65-F5344CB8AC3E}">
        <p14:creationId xmlns:p14="http://schemas.microsoft.com/office/powerpoint/2010/main" val="9104451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BA5B0-63EC-CD4E-8649-1BA88CE72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#2 - Making a commit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14C9D2-F02E-6A45-8BEF-0D77E2EFA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8999"/>
            <a:ext cx="10515600" cy="2747963"/>
          </a:xfrm>
        </p:spPr>
        <p:txBody>
          <a:bodyPr anchor="ctr"/>
          <a:lstStyle/>
          <a:p>
            <a:r>
              <a:rPr lang="en-US" dirty="0"/>
              <a:t>In your </a:t>
            </a:r>
            <a:r>
              <a:rPr lang="en-US" b="1" dirty="0"/>
              <a:t>feature</a:t>
            </a:r>
            <a:r>
              <a:rPr lang="en-US" dirty="0"/>
              <a:t> branch, you are modifying code.</a:t>
            </a:r>
          </a:p>
          <a:p>
            <a:r>
              <a:rPr lang="en-US" dirty="0"/>
              <a:t>Each time you want to save a change, make a </a:t>
            </a:r>
            <a:r>
              <a:rPr lang="en-US" b="1" dirty="0"/>
              <a:t>commit.</a:t>
            </a:r>
          </a:p>
          <a:p>
            <a:r>
              <a:rPr lang="en-US" dirty="0"/>
              <a:t>This keeps track of changes and provides a transparent history.</a:t>
            </a:r>
          </a:p>
          <a:p>
            <a:r>
              <a:rPr lang="en-US" dirty="0"/>
              <a:t>Commits allow for roll backs and references.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1AF588-04BB-F247-A3B8-6FEEB2CAE3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GitHub Workflow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DB835FF-9366-7A4B-AE2E-0795472D10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76575" y="1453242"/>
            <a:ext cx="6038849" cy="1957858"/>
          </a:xfrm>
          <a:prstGeom prst="rect">
            <a:avLst/>
          </a:prstGeom>
        </p:spPr>
      </p:pic>
      <p:pic>
        <p:nvPicPr>
          <p:cNvPr id="10" name="Content Placeholder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AEA228D-D143-2942-8EC2-74023C72C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424" y="2097330"/>
            <a:ext cx="2708518" cy="221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9685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BA5B0-63EC-CD4E-8649-1BA88CE72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#3 - Open a Pull Request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14C9D2-F02E-6A45-8BEF-0D77E2EFA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05016"/>
            <a:ext cx="6729846" cy="2519362"/>
          </a:xfrm>
        </p:spPr>
        <p:txBody>
          <a:bodyPr anchor="ctr"/>
          <a:lstStyle/>
          <a:p>
            <a:r>
              <a:rPr lang="en-US" dirty="0"/>
              <a:t>When you are ready to share your changes to others, open a </a:t>
            </a:r>
            <a:r>
              <a:rPr lang="en-US" b="1" dirty="0"/>
              <a:t>Pull Request</a:t>
            </a:r>
            <a:r>
              <a:rPr lang="en-US" dirty="0"/>
              <a:t>.</a:t>
            </a:r>
          </a:p>
          <a:p>
            <a:r>
              <a:rPr lang="en-US" dirty="0"/>
              <a:t>Pull Requests are the start of code review.</a:t>
            </a:r>
          </a:p>
          <a:p>
            <a:r>
              <a:rPr lang="en-US" dirty="0"/>
              <a:t>Make &amp; review comments at the Pull Request tab on GitHub.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1AF588-04BB-F247-A3B8-6FEEB2CAE3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GitHub Workflow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DB835FF-9366-7A4B-AE2E-0795472D10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02002" y="1453242"/>
            <a:ext cx="5987994" cy="1957858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E70464-FC1D-0B43-A15A-9A57D65567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8046" y="3396344"/>
            <a:ext cx="4577469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1597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BA5B0-63EC-CD4E-8649-1BA88CE72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 Workflow - Test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14C9D2-F02E-6A45-8BEF-0D77E2EFA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3446903"/>
            <a:ext cx="11049000" cy="1923822"/>
          </a:xfrm>
        </p:spPr>
        <p:txBody>
          <a:bodyPr anchor="ctr"/>
          <a:lstStyle/>
          <a:p>
            <a:r>
              <a:rPr lang="en-US" dirty="0"/>
              <a:t>After code review, deploy your code to make sure everything works.</a:t>
            </a:r>
          </a:p>
          <a:p>
            <a:r>
              <a:rPr lang="en-US" dirty="0"/>
              <a:t>Example: Test if the website looks and acts as expected.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1AF588-04BB-F247-A3B8-6FEEB2CAE3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GitHub Workflow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DB835FF-9366-7A4B-AE2E-0795472D10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40142" y="1487276"/>
            <a:ext cx="5911714" cy="192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694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BA5B0-63EC-CD4E-8649-1BA88CE72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 Workflow - Merge to Master!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14C9D2-F02E-6A45-8BEF-0D77E2EFA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505" y="3429000"/>
            <a:ext cx="7203059" cy="2747963"/>
          </a:xfrm>
        </p:spPr>
        <p:txBody>
          <a:bodyPr anchor="ctr"/>
          <a:lstStyle/>
          <a:p>
            <a:r>
              <a:rPr lang="en-US" dirty="0"/>
              <a:t>Merge your code into the </a:t>
            </a:r>
            <a:r>
              <a:rPr lang="en-US" b="1" dirty="0"/>
              <a:t>master</a:t>
            </a:r>
            <a:r>
              <a:rPr lang="en-US" dirty="0"/>
              <a:t> branch.</a:t>
            </a:r>
          </a:p>
          <a:p>
            <a:pPr lvl="1"/>
            <a:r>
              <a:rPr lang="en-US" dirty="0"/>
              <a:t>Now your changes are live &amp; effects the users.</a:t>
            </a:r>
          </a:p>
          <a:p>
            <a:r>
              <a:rPr lang="en-US" dirty="0"/>
              <a:t>Once merged, </a:t>
            </a:r>
            <a:r>
              <a:rPr lang="en-US" b="1" dirty="0"/>
              <a:t>Pull Requests </a:t>
            </a:r>
            <a:r>
              <a:rPr lang="en-US" dirty="0"/>
              <a:t>acts as reference points.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1AF588-04BB-F247-A3B8-6FEEB2CAE3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GitHub Workflow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DB835FF-9366-7A4B-AE2E-0795472D10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40142" y="1472312"/>
            <a:ext cx="5911714" cy="1919717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9692FD-B10D-9A4C-BAA8-E2ED355DB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216" y="3399068"/>
            <a:ext cx="4865784" cy="152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2299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CB07D5-7C1C-F548-B3BE-61B616D8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 Workflow - Overview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B72B44B-D820-9A4A-BB42-7F5AA836A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9207" y="2089650"/>
            <a:ext cx="11982793" cy="3206663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8B7CDDA-FE90-4F4F-9C9D-0A46FF2D79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GitHub Workflow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0A819F6-EEC7-E744-A83E-A1E6646E40AD}"/>
              </a:ext>
            </a:extLst>
          </p:cNvPr>
          <p:cNvSpPr/>
          <p:nvPr/>
        </p:nvSpPr>
        <p:spPr>
          <a:xfrm>
            <a:off x="7315200" y="6025019"/>
            <a:ext cx="4876799" cy="825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https://</a:t>
            </a:r>
            <a:r>
              <a:rPr lang="en-US" b="1" err="1"/>
              <a:t>commonflow.org</a:t>
            </a:r>
            <a:r>
              <a:rPr lang="en-US" b="1"/>
              <a:t>/spec/1.0.0-rc.5.html </a:t>
            </a:r>
          </a:p>
        </p:txBody>
      </p:sp>
    </p:spTree>
    <p:extLst>
      <p:ext uri="{BB962C8B-B14F-4D97-AF65-F5344CB8AC3E}">
        <p14:creationId xmlns:p14="http://schemas.microsoft.com/office/powerpoint/2010/main" val="28177624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C3425B-9F4E-9040-94FB-F2F979C17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6" y="1324844"/>
            <a:ext cx="6226168" cy="2769175"/>
          </a:xfrm>
        </p:spPr>
        <p:txBody>
          <a:bodyPr/>
          <a:lstStyle/>
          <a:p>
            <a:r>
              <a:rPr lang="en-US"/>
              <a:t>Revert: </a:t>
            </a:r>
          </a:p>
          <a:p>
            <a:r>
              <a:rPr lang="en-US"/>
              <a:t>Rewind the Clock</a:t>
            </a:r>
          </a:p>
          <a:p>
            <a:endParaRPr lang="en-US"/>
          </a:p>
          <a:p>
            <a:r>
              <a:rPr lang="en-US"/>
              <a:t>Hands-on D</a:t>
            </a:r>
          </a:p>
        </p:txBody>
      </p:sp>
    </p:spTree>
    <p:extLst>
      <p:ext uri="{BB962C8B-B14F-4D97-AF65-F5344CB8AC3E}">
        <p14:creationId xmlns:p14="http://schemas.microsoft.com/office/powerpoint/2010/main" val="2105102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060C9-2053-0D4B-8874-541558E52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is…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2B9686-B3DD-8E4F-8424-31F27D2A621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tretch/>
        </p:blipFill>
        <p:spPr>
          <a:xfrm>
            <a:off x="-5620" y="2447779"/>
            <a:ext cx="6025420" cy="272536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2D62BC-E5D1-5A40-BA4D-AD54FCEE1C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307037" cy="4351338"/>
          </a:xfrm>
        </p:spPr>
        <p:txBody>
          <a:bodyPr/>
          <a:lstStyle/>
          <a:p>
            <a:r>
              <a:rPr lang="en-US" dirty="0"/>
              <a:t>Git is the actual software that provides the version control to manage software development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Started in 2005 as a tool to manage Linux kernel development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Free &amp; open-source distributed version control system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0843BE-FC43-1642-BD64-E95B79F766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21701995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590F-F4B6-BB46-8CBA-B5494C9C2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Preparation for Time Travel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B0845D6-2D8D-C243-A08C-9CF4469FB8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3453" y="1825625"/>
            <a:ext cx="5466347" cy="4351338"/>
          </a:xfrm>
          <a:prstGeom prst="roundRect">
            <a:avLst/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marL="0" indent="0">
              <a:buNone/>
            </a:pPr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master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-b timeline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touch yr_1.md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add yr_1.md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-m "Year 1"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85152-E8AE-DC42-9BB6-EF7323BBD16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/>
              <a:t>Create a branch </a:t>
            </a:r>
            <a:r>
              <a:rPr lang="en-US" b="1" dirty="0"/>
              <a:t>timeline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Create and commit changes three times.</a:t>
            </a:r>
          </a:p>
          <a:p>
            <a:pPr lvl="1"/>
            <a:r>
              <a:rPr lang="en-US" dirty="0"/>
              <a:t>yr_1.md yr_2.md yr_3.md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FC95CF6-633C-5F47-A682-DEA576395E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Revert</a:t>
            </a:r>
          </a:p>
        </p:txBody>
      </p:sp>
    </p:spTree>
    <p:extLst>
      <p:ext uri="{BB962C8B-B14F-4D97-AF65-F5344CB8AC3E}">
        <p14:creationId xmlns:p14="http://schemas.microsoft.com/office/powerpoint/2010/main" val="17598111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590F-F4B6-BB46-8CBA-B5494C9C2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 the Past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B0845D6-2D8D-C243-A08C-9CF4469FB8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5012" y="1417638"/>
            <a:ext cx="5634790" cy="5167311"/>
          </a:xfrm>
          <a:prstGeom prst="roundRect">
            <a:avLst>
              <a:gd name="adj" fmla="val 8933"/>
            </a:avLst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ls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README.md  yr_1.md. yr_2.md. yr_3.md</a:t>
            </a:r>
          </a:p>
          <a:p>
            <a:pPr marL="457200" lvl="1" indent="0">
              <a:buNone/>
            </a:pPr>
            <a:endParaRPr lang="en-US" sz="18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log --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oneline</a:t>
            </a:r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1800" dirty="0">
                <a:solidFill>
                  <a:srgbClr val="AAAB25"/>
                </a:solidFill>
                <a:latin typeface="Menlo" panose="020B0609030804020204" pitchFamily="49" charset="0"/>
              </a:rPr>
              <a:t>489ca71 (</a:t>
            </a:r>
            <a:r>
              <a:rPr lang="en-US" sz="1800" b="1" dirty="0">
                <a:solidFill>
                  <a:srgbClr val="38B9C7"/>
                </a:solidFill>
                <a:latin typeface="Menlo" panose="020B0609030804020204" pitchFamily="49" charset="0"/>
              </a:rPr>
              <a:t>HEAD -&gt; </a:t>
            </a:r>
            <a:r>
              <a:rPr lang="en-US" sz="1800" b="1" dirty="0">
                <a:solidFill>
                  <a:srgbClr val="39C026"/>
                </a:solidFill>
                <a:latin typeface="Menlo" panose="020B0609030804020204" pitchFamily="49" charset="0"/>
              </a:rPr>
              <a:t>timeline</a:t>
            </a:r>
            <a:r>
              <a:rPr lang="en-US" sz="1800" dirty="0">
                <a:solidFill>
                  <a:srgbClr val="AAAB25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Menlo" panose="020B0609030804020204" pitchFamily="49" charset="0"/>
              </a:rPr>
              <a:t>Year 3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AAAB25"/>
                </a:solidFill>
                <a:latin typeface="Menlo" panose="020B0609030804020204" pitchFamily="49" charset="0"/>
              </a:rPr>
              <a:t>7470790</a:t>
            </a:r>
            <a:r>
              <a:rPr 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Menlo" panose="020B0609030804020204" pitchFamily="49" charset="0"/>
              </a:rPr>
              <a:t>Year 2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AAAB25"/>
                </a:solidFill>
                <a:latin typeface="Menlo" panose="020B0609030804020204" pitchFamily="49" charset="0"/>
              </a:rPr>
              <a:t>444b696</a:t>
            </a:r>
            <a:r>
              <a:rPr 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Menlo" panose="020B0609030804020204" pitchFamily="49" charset="0"/>
              </a:rPr>
              <a:t>Year 1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AAAB25"/>
                </a:solidFill>
                <a:latin typeface="Menlo" panose="020B0609030804020204" pitchFamily="49" charset="0"/>
              </a:rPr>
              <a:t>8766df2 (</a:t>
            </a:r>
            <a:r>
              <a:rPr lang="en-US" sz="1800" b="1" dirty="0">
                <a:solidFill>
                  <a:srgbClr val="CA3323"/>
                </a:solidFill>
                <a:latin typeface="Menlo" panose="020B0609030804020204" pitchFamily="49" charset="0"/>
              </a:rPr>
              <a:t>origin/master</a:t>
            </a:r>
            <a:r>
              <a:rPr lang="en-US" sz="1800" dirty="0">
                <a:solidFill>
                  <a:srgbClr val="AAAB25"/>
                </a:solidFill>
                <a:latin typeface="Menlo" panose="020B0609030804020204" pitchFamily="49" charset="0"/>
              </a:rPr>
              <a:t>, </a:t>
            </a:r>
            <a:r>
              <a:rPr lang="en-US" sz="1800" b="1" dirty="0">
                <a:solidFill>
                  <a:srgbClr val="39C026"/>
                </a:solidFill>
                <a:latin typeface="Menlo" panose="020B0609030804020204" pitchFamily="49" charset="0"/>
              </a:rPr>
              <a:t>master</a:t>
            </a:r>
            <a:r>
              <a:rPr lang="en-US" sz="1800" dirty="0">
                <a:solidFill>
                  <a:srgbClr val="AAAB25"/>
                </a:solidFill>
                <a:latin typeface="Menlo" panose="020B0609030804020204" pitchFamily="49" charset="0"/>
              </a:rPr>
              <a:t>)</a:t>
            </a:r>
            <a:r>
              <a:rPr lang="en-US" sz="1800" dirty="0">
                <a:solidFill>
                  <a:schemeClr val="bg1"/>
                </a:solidFill>
                <a:latin typeface="Menlo" panose="020B0609030804020204" pitchFamily="49" charset="0"/>
              </a:rPr>
              <a:t> …</a:t>
            </a:r>
          </a:p>
          <a:p>
            <a:pPr marL="457200" lvl="1" indent="0">
              <a:buNone/>
            </a:pPr>
            <a:endParaRPr lang="en-US" sz="1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444b696</a:t>
            </a:r>
          </a:p>
          <a:p>
            <a:pPr marL="0" indent="0">
              <a:buNone/>
            </a:pPr>
            <a:endParaRPr lang="en-US" sz="18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ls</a:t>
            </a:r>
          </a:p>
          <a:p>
            <a:pPr marL="457200" lvl="1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README.md  yr_1.md.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85152-E8AE-DC42-9BB6-EF7323BBD1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634789" cy="4351338"/>
          </a:xfrm>
        </p:spPr>
        <p:txBody>
          <a:bodyPr anchor="ctr"/>
          <a:lstStyle/>
          <a:p>
            <a:pPr marL="0" indent="0">
              <a:buNone/>
            </a:pPr>
            <a:r>
              <a:rPr lang="en-US" b="1" dirty="0"/>
              <a:t>git log --</a:t>
            </a:r>
            <a:r>
              <a:rPr lang="en-US" b="1" dirty="0" err="1"/>
              <a:t>oneline</a:t>
            </a:r>
            <a:endParaRPr lang="en-US" dirty="0"/>
          </a:p>
          <a:p>
            <a:pPr lvl="1"/>
            <a:r>
              <a:rPr lang="en-US" dirty="0"/>
              <a:t>Lists out the commits of the branch</a:t>
            </a:r>
          </a:p>
          <a:p>
            <a:pPr lvl="1"/>
            <a:r>
              <a:rPr lang="en-US" dirty="0"/>
              <a:t>Use the commit hash provided for checkout and revert commands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git checkout [commit hash]</a:t>
            </a:r>
          </a:p>
          <a:p>
            <a:pPr lvl="1"/>
            <a:r>
              <a:rPr lang="en-US" dirty="0"/>
              <a:t>Convert the working directory to be the exact state as the [commit]. </a:t>
            </a:r>
          </a:p>
          <a:p>
            <a:pPr lvl="1"/>
            <a:r>
              <a:rPr lang="en-US" dirty="0"/>
              <a:t>Check if this is the commit you want to revert back to.</a:t>
            </a:r>
          </a:p>
          <a:p>
            <a:pPr lvl="1"/>
            <a:r>
              <a:rPr lang="en-US" dirty="0"/>
              <a:t>No changes made in this situation will be saved.</a:t>
            </a:r>
            <a:endParaRPr lang="en-US" b="1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FC95CF6-633C-5F47-A682-DEA576395E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Revert</a:t>
            </a:r>
          </a:p>
        </p:txBody>
      </p:sp>
    </p:spTree>
    <p:extLst>
      <p:ext uri="{BB962C8B-B14F-4D97-AF65-F5344CB8AC3E}">
        <p14:creationId xmlns:p14="http://schemas.microsoft.com/office/powerpoint/2010/main" val="9725402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590F-F4B6-BB46-8CBA-B5494C9C2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 Travel Back 2 Commits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B0845D6-2D8D-C243-A08C-9CF4469FB8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2943" y="1690688"/>
            <a:ext cx="6070536" cy="4883731"/>
          </a:xfrm>
          <a:prstGeom prst="roundRect">
            <a:avLst>
              <a:gd name="adj" fmla="val 8933"/>
            </a:avLst>
          </a:prstGeom>
          <a:solidFill>
            <a:srgbClr val="221E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timeline</a:t>
            </a:r>
          </a:p>
          <a:p>
            <a:pPr marL="457200" lvl="1" indent="0">
              <a:buNone/>
            </a:pPr>
            <a:r>
              <a:rPr lang="en-US" sz="16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Switched to branch 'timeline'</a:t>
            </a:r>
          </a:p>
          <a:p>
            <a:pPr marL="457200" lvl="1" indent="0">
              <a:buNone/>
            </a:pPr>
            <a:endParaRPr lang="en-US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revert HEAD~2..HEAD</a:t>
            </a:r>
          </a:p>
          <a:p>
            <a:pPr marL="457200" lvl="1" indent="0">
              <a:buNone/>
            </a:pPr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Removing yr_3.md</a:t>
            </a:r>
          </a:p>
          <a:p>
            <a:pPr marL="457200" lvl="1" indent="0">
              <a:buNone/>
            </a:pPr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Removing yr_2.md</a:t>
            </a:r>
          </a:p>
          <a:p>
            <a:pPr marL="457200" lvl="1" indent="0">
              <a:buNone/>
            </a:pPr>
            <a:endParaRPr lang="en-US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log --</a:t>
            </a:r>
            <a:r>
              <a:rPr lang="en-US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oneline</a:t>
            </a:r>
            <a:endParaRPr lang="en-US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1600" dirty="0">
                <a:solidFill>
                  <a:srgbClr val="AAAB25"/>
                </a:solidFill>
                <a:latin typeface="Menlo" panose="020B0609030804020204" pitchFamily="49" charset="0"/>
              </a:rPr>
              <a:t>d4f441f (</a:t>
            </a:r>
            <a:r>
              <a:rPr lang="en-US" sz="1600" b="1" dirty="0">
                <a:solidFill>
                  <a:srgbClr val="38B9C7"/>
                </a:solidFill>
                <a:latin typeface="Menlo" panose="020B0609030804020204" pitchFamily="49" charset="0"/>
              </a:rPr>
              <a:t>HEAD -&gt; </a:t>
            </a:r>
            <a:r>
              <a:rPr lang="en-US" sz="1600" b="1" dirty="0">
                <a:solidFill>
                  <a:srgbClr val="39C026"/>
                </a:solidFill>
                <a:latin typeface="Menlo" panose="020B0609030804020204" pitchFamily="49" charset="0"/>
              </a:rPr>
              <a:t>timeline</a:t>
            </a:r>
            <a:r>
              <a:rPr lang="en-US" sz="1600" dirty="0">
                <a:solidFill>
                  <a:srgbClr val="AAAB25"/>
                </a:solidFill>
                <a:latin typeface="Menlo" panose="020B060903080402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Menlo" panose="020B0609030804020204" pitchFamily="49" charset="0"/>
              </a:rPr>
              <a:t>Revert "Year 2"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AAAB25"/>
                </a:solidFill>
                <a:latin typeface="Menlo" panose="020B0609030804020204" pitchFamily="49" charset="0"/>
              </a:rPr>
              <a:t>843f802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Menlo" panose="020B0609030804020204" pitchFamily="49" charset="0"/>
              </a:rPr>
              <a:t>Revert "Year 3"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AAAB25"/>
                </a:solidFill>
                <a:latin typeface="Menlo" panose="020B0609030804020204" pitchFamily="49" charset="0"/>
              </a:rPr>
              <a:t>489ca71 </a:t>
            </a:r>
            <a:r>
              <a:rPr lang="en-US" sz="1600" dirty="0">
                <a:solidFill>
                  <a:schemeClr val="bg1"/>
                </a:solidFill>
                <a:latin typeface="Menlo" panose="020B0609030804020204" pitchFamily="49" charset="0"/>
              </a:rPr>
              <a:t>Year 3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AAAB25"/>
                </a:solidFill>
                <a:latin typeface="Menlo" panose="020B0609030804020204" pitchFamily="49" charset="0"/>
              </a:rPr>
              <a:t>7470790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Menlo" panose="020B0609030804020204" pitchFamily="49" charset="0"/>
              </a:rPr>
              <a:t>Year 2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AAAB25"/>
                </a:solidFill>
                <a:latin typeface="Menlo" panose="020B0609030804020204" pitchFamily="49" charset="0"/>
              </a:rPr>
              <a:t>444b696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Menlo" panose="020B0609030804020204" pitchFamily="49" charset="0"/>
              </a:rPr>
              <a:t>Year 1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AAAB25"/>
                </a:solidFill>
                <a:latin typeface="Menlo" panose="020B0609030804020204" pitchFamily="49" charset="0"/>
              </a:rPr>
              <a:t>8766df2 (</a:t>
            </a:r>
            <a:r>
              <a:rPr lang="en-US" sz="1600" b="1" dirty="0">
                <a:solidFill>
                  <a:srgbClr val="CA3323"/>
                </a:solidFill>
                <a:latin typeface="Menlo" panose="020B0609030804020204" pitchFamily="49" charset="0"/>
              </a:rPr>
              <a:t>origin/master</a:t>
            </a:r>
            <a:r>
              <a:rPr lang="en-US" sz="1600" dirty="0">
                <a:solidFill>
                  <a:srgbClr val="AAAB25"/>
                </a:solidFill>
                <a:latin typeface="Menlo" panose="020B0609030804020204" pitchFamily="49" charset="0"/>
              </a:rPr>
              <a:t>, </a:t>
            </a:r>
            <a:r>
              <a:rPr lang="en-US" sz="1600" b="1" dirty="0">
                <a:solidFill>
                  <a:srgbClr val="39C026"/>
                </a:solidFill>
                <a:latin typeface="Menlo" panose="020B0609030804020204" pitchFamily="49" charset="0"/>
              </a:rPr>
              <a:t>master</a:t>
            </a:r>
            <a:r>
              <a:rPr lang="en-US" sz="1600" dirty="0">
                <a:solidFill>
                  <a:srgbClr val="AAAB25"/>
                </a:solidFill>
                <a:latin typeface="Menlo" panose="020B0609030804020204" pitchFamily="49" charset="0"/>
              </a:rPr>
              <a:t>)</a:t>
            </a:r>
            <a:r>
              <a:rPr lang="en-US" sz="1600" dirty="0">
                <a:solidFill>
                  <a:schemeClr val="bg1"/>
                </a:solidFill>
                <a:latin typeface="Menlo" panose="020B0609030804020204" pitchFamily="49" charset="0"/>
              </a:rPr>
              <a:t> …</a:t>
            </a:r>
            <a:endParaRPr lang="en-US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85152-E8AE-DC42-9BB6-EF7323BBD1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93976" y="1919288"/>
            <a:ext cx="5495081" cy="4351338"/>
          </a:xfrm>
        </p:spPr>
        <p:txBody>
          <a:bodyPr anchor="t"/>
          <a:lstStyle/>
          <a:p>
            <a:pPr marL="0" indent="0">
              <a:buNone/>
            </a:pPr>
            <a:r>
              <a:rPr lang="en-US" b="1" dirty="0"/>
              <a:t>git revert [commit hash]</a:t>
            </a:r>
          </a:p>
          <a:p>
            <a:pPr lvl="1"/>
            <a:r>
              <a:rPr lang="en-US" dirty="0"/>
              <a:t>Forward-moving undo command </a:t>
            </a:r>
          </a:p>
          <a:p>
            <a:pPr lvl="1"/>
            <a:r>
              <a:rPr lang="en-US" dirty="0"/>
              <a:t>It inverts the changes made by the specified [commit] and appends the result as a new commit.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git revert HEAD</a:t>
            </a:r>
          </a:p>
          <a:p>
            <a:pPr lvl="1"/>
            <a:r>
              <a:rPr lang="en-US" dirty="0"/>
              <a:t>Goes back by 1 commit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git revert HEAD~[#]...HEAD</a:t>
            </a:r>
          </a:p>
          <a:p>
            <a:pPr lvl="1"/>
            <a:r>
              <a:rPr lang="en-US" dirty="0"/>
              <a:t>Goes back by [#] commits</a:t>
            </a:r>
          </a:p>
          <a:p>
            <a:endParaRPr lang="en-US" b="1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FC95CF6-633C-5F47-A682-DEA576395E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Revert</a:t>
            </a:r>
          </a:p>
        </p:txBody>
      </p:sp>
    </p:spTree>
    <p:extLst>
      <p:ext uri="{BB962C8B-B14F-4D97-AF65-F5344CB8AC3E}">
        <p14:creationId xmlns:p14="http://schemas.microsoft.com/office/powerpoint/2010/main" val="3997398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9F9E09-571F-0D45-848E-E945CF0D7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Reset vs Revert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63221A-2F44-6248-BEB4-4238C3AB2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" y="1681163"/>
            <a:ext cx="5875655" cy="823912"/>
          </a:xfrm>
        </p:spPr>
        <p:txBody>
          <a:bodyPr anchor="ctr">
            <a:normAutofit/>
          </a:bodyPr>
          <a:lstStyle/>
          <a:p>
            <a:pPr algn="ctr"/>
            <a:r>
              <a:rPr lang="en-US" sz="3200"/>
              <a:t>git reset [commit]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60EE4A2-A98E-2443-89D0-666C67894D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" y="2505075"/>
            <a:ext cx="5875655" cy="3684588"/>
          </a:xfrm>
        </p:spPr>
        <p:txBody>
          <a:bodyPr/>
          <a:lstStyle/>
          <a:p>
            <a:r>
              <a:rPr lang="en-US" dirty="0"/>
              <a:t>Past-deleting undo operation</a:t>
            </a:r>
          </a:p>
          <a:p>
            <a:r>
              <a:rPr lang="en-US" dirty="0"/>
              <a:t>Goes back to the past [commit] and removes all commits between now till then.</a:t>
            </a:r>
          </a:p>
          <a:p>
            <a:r>
              <a:rPr lang="en-US" dirty="0"/>
              <a:t>This cleans up everything.</a:t>
            </a:r>
          </a:p>
          <a:p>
            <a:r>
              <a:rPr lang="en-US" dirty="0"/>
              <a:t>However, the history of the deleted commits are lost.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11F6FA-D270-C54B-9496-D4DF83229D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1681163"/>
            <a:ext cx="5703983" cy="823912"/>
          </a:xfrm>
        </p:spPr>
        <p:txBody>
          <a:bodyPr anchor="ctr">
            <a:normAutofit/>
          </a:bodyPr>
          <a:lstStyle/>
          <a:p>
            <a:pPr algn="ctr"/>
            <a:r>
              <a:rPr lang="en-US" sz="3200"/>
              <a:t>git revert [commit]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040572F-2509-E346-8757-E200EEAD20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875655" cy="3684588"/>
          </a:xfrm>
        </p:spPr>
        <p:txBody>
          <a:bodyPr/>
          <a:lstStyle/>
          <a:p>
            <a:r>
              <a:rPr lang="en-US"/>
              <a:t>Forward-moving undo operation</a:t>
            </a:r>
          </a:p>
          <a:p>
            <a:r>
              <a:rPr lang="en-US"/>
              <a:t>Creates a new commit with the past [commit].</a:t>
            </a:r>
          </a:p>
          <a:p>
            <a:r>
              <a:rPr lang="en-US"/>
              <a:t>No commits are deleted.</a:t>
            </a:r>
          </a:p>
          <a:p>
            <a:r>
              <a:rPr lang="en-US"/>
              <a:t>Use for a public/ shared repos</a:t>
            </a:r>
            <a:br>
              <a:rPr lang="en-US"/>
            </a:br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889244-D1A6-9748-8362-D40805B91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Revert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F0D4DB0-4ADC-D342-9942-9C3859FEA8AC}"/>
              </a:ext>
            </a:extLst>
          </p:cNvPr>
          <p:cNvGrpSpPr/>
          <p:nvPr/>
        </p:nvGrpSpPr>
        <p:grpSpPr>
          <a:xfrm>
            <a:off x="6418150" y="5176837"/>
            <a:ext cx="5212080" cy="1333041"/>
            <a:chOff x="1894901" y="2511846"/>
            <a:chExt cx="5212080" cy="1333041"/>
          </a:xfrm>
        </p:grpSpPr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7881320E-7CFC-1A49-82BA-8B4FBBF0CC0E}"/>
                </a:ext>
              </a:extLst>
            </p:cNvPr>
            <p:cNvSpPr>
              <a:spLocks/>
            </p:cNvSpPr>
            <p:nvPr/>
          </p:nvSpPr>
          <p:spPr>
            <a:xfrm>
              <a:off x="2214941" y="2694726"/>
              <a:ext cx="4013080" cy="2743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97AEAF-BC72-6B4D-95E2-4DAE87FACA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94901" y="2514600"/>
              <a:ext cx="640080" cy="640080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4BA4CCD-52B7-9546-AC1A-C13E2262D8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37901" y="2511846"/>
              <a:ext cx="640080" cy="640080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A840C62-D3D0-0C46-8D47-6D3BD87C9E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80901" y="2511846"/>
              <a:ext cx="640080" cy="640080"/>
            </a:xfrm>
            <a:prstGeom prst="ellips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64B6A88-134B-D24C-BDCA-907B21EA70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23901" y="2511846"/>
              <a:ext cx="640080" cy="640080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FA33EF0-4C1B-0F41-8628-FF3CB87C60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6901" y="2511846"/>
              <a:ext cx="640080" cy="64008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3A03B2C4-CC44-F043-8CBC-BAF914B27731}"/>
                </a:ext>
              </a:extLst>
            </p:cNvPr>
            <p:cNvSpPr>
              <a:spLocks/>
            </p:cNvSpPr>
            <p:nvPr/>
          </p:nvSpPr>
          <p:spPr>
            <a:xfrm rot="19634160">
              <a:off x="3763361" y="3103453"/>
              <a:ext cx="457200" cy="457200"/>
            </a:xfrm>
            <a:prstGeom prst="rightArrow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6C4559C-4825-8040-A6B1-8EC96E2B046A}"/>
                </a:ext>
              </a:extLst>
            </p:cNvPr>
            <p:cNvSpPr txBox="1"/>
            <p:nvPr/>
          </p:nvSpPr>
          <p:spPr>
            <a:xfrm>
              <a:off x="2054116" y="3278667"/>
              <a:ext cx="15648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Proxima Soft" panose="02000506030000020004" pitchFamily="2" charset="0"/>
                </a:rPr>
                <a:t>Past [Commit]</a:t>
              </a:r>
            </a:p>
          </p:txBody>
        </p:sp>
        <p:sp>
          <p:nvSpPr>
            <p:cNvPr id="29" name="Curved Up Arrow 28">
              <a:extLst>
                <a:ext uri="{FF2B5EF4-FFF2-40B4-BE49-F238E27FC236}">
                  <a16:creationId xmlns:a16="http://schemas.microsoft.com/office/drawing/2014/main" id="{704D22DD-DE68-EA4B-A9F7-2E3D6ECC3DB8}"/>
                </a:ext>
              </a:extLst>
            </p:cNvPr>
            <p:cNvSpPr/>
            <p:nvPr/>
          </p:nvSpPr>
          <p:spPr>
            <a:xfrm>
              <a:off x="4494881" y="3238959"/>
              <a:ext cx="2612100" cy="605928"/>
            </a:xfrm>
            <a:prstGeom prst="curved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81419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621C13-C9EC-5C44-89E5-3E8079E3A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5" y="1324844"/>
            <a:ext cx="5924807" cy="2769175"/>
          </a:xfrm>
        </p:spPr>
        <p:txBody>
          <a:bodyPr/>
          <a:lstStyle/>
          <a:p>
            <a:r>
              <a:rPr lang="en-US"/>
              <a:t>GitHub </a:t>
            </a:r>
          </a:p>
          <a:p>
            <a:r>
              <a:rPr lang="en-US"/>
              <a:t>Website Overview</a:t>
            </a:r>
          </a:p>
        </p:txBody>
      </p:sp>
    </p:spTree>
    <p:extLst>
      <p:ext uri="{BB962C8B-B14F-4D97-AF65-F5344CB8AC3E}">
        <p14:creationId xmlns:p14="http://schemas.microsoft.com/office/powerpoint/2010/main" val="37875826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E661B-142A-354C-B21E-80E58DDC6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FBE4E-4E75-C047-8A08-ADD4A3D7F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9284" y="2619375"/>
            <a:ext cx="9864515" cy="3557587"/>
          </a:xfrm>
        </p:spPr>
        <p:txBody>
          <a:bodyPr/>
          <a:lstStyle/>
          <a:p>
            <a:r>
              <a:rPr lang="en-US"/>
              <a:t>GitHub Repository - Code</a:t>
            </a:r>
          </a:p>
          <a:p>
            <a:pPr lvl="1"/>
            <a:r>
              <a:rPr lang="en-US"/>
              <a:t>Container that holds everything related to the project like code and documentation.</a:t>
            </a:r>
          </a:p>
          <a:p>
            <a:pPr lvl="1"/>
            <a:r>
              <a:rPr lang="en-US"/>
              <a:t>All files stored here are managed with git version control</a:t>
            </a:r>
          </a:p>
          <a:p>
            <a:pPr lvl="1"/>
            <a:r>
              <a:rPr lang="en-US"/>
              <a:t>Repository is often shorted to 'repo'</a:t>
            </a:r>
          </a:p>
          <a:p>
            <a:pPr marL="457200" lvl="1" indent="0">
              <a:buNone/>
            </a:pPr>
            <a:endParaRPr lang="en-US"/>
          </a:p>
          <a:p>
            <a:r>
              <a:rPr lang="en-US" err="1"/>
              <a:t>README.md</a:t>
            </a:r>
            <a:endParaRPr lang="en-US"/>
          </a:p>
          <a:p>
            <a:pPr lvl="1"/>
            <a:r>
              <a:rPr lang="en-US"/>
              <a:t>File that introduces the project and is displayed in repository's bottom.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9EE5F1-BA01-D140-97C0-4D7D1F8A30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GitHub Overview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1FB398-2233-4C4D-BE66-49D939C3B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" y="1690688"/>
            <a:ext cx="12070080" cy="69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461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E661B-142A-354C-B21E-80E58DDC6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 Issues &amp; Pull Request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FBE4E-4E75-C047-8A08-ADD4A3D7F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19376"/>
            <a:ext cx="10515600" cy="1371600"/>
          </a:xfrm>
        </p:spPr>
        <p:txBody>
          <a:bodyPr/>
          <a:lstStyle/>
          <a:p>
            <a:r>
              <a:rPr lang="en-US"/>
              <a:t>Issues</a:t>
            </a:r>
          </a:p>
          <a:p>
            <a:pPr lvl="1"/>
            <a:r>
              <a:rPr lang="en-US"/>
              <a:t>Where users discuss about the code</a:t>
            </a:r>
          </a:p>
          <a:p>
            <a:pPr lvl="1"/>
            <a:r>
              <a:rPr lang="en-US"/>
              <a:t>Issues can be assigned to users and add label for easy reading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9EE5F1-BA01-D140-97C0-4D7D1F8A30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GitHub Overview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0110DF-786F-2B4E-BAEA-CB10E2977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12192000" cy="86315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81AC82F-9FE4-4E49-85BE-8FD2861E72B7}"/>
              </a:ext>
            </a:extLst>
          </p:cNvPr>
          <p:cNvSpPr txBox="1">
            <a:spLocks/>
          </p:cNvSpPr>
          <p:nvPr/>
        </p:nvSpPr>
        <p:spPr>
          <a:xfrm>
            <a:off x="838200" y="5221737"/>
            <a:ext cx="10515600" cy="137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roxima Soft" panose="02000506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oxima Soft" panose="0200050603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oxima Soft" panose="0200050603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oxima Soft" panose="0200050603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oxima Soft" panose="0200050603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Pull request</a:t>
            </a:r>
          </a:p>
          <a:p>
            <a:pPr lvl="1"/>
            <a:r>
              <a:rPr lang="en-US"/>
              <a:t>represents change that a user wants to make to the repository</a:t>
            </a:r>
          </a:p>
          <a:p>
            <a:pPr lvl="1"/>
            <a:r>
              <a:rPr lang="en-US"/>
              <a:t>Example: Bob creates a Pull request to add the new </a:t>
            </a:r>
            <a:r>
              <a:rPr lang="en-US" err="1"/>
              <a:t>README.md</a:t>
            </a:r>
            <a:r>
              <a:rPr lang="en-US"/>
              <a:t> file.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03648E-B234-5C46-96AA-5791B8BC0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95312"/>
            <a:ext cx="12192000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135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FA65556-E608-EE42-B0E0-3DC1C84A6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 Overview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71569D-1F1D-A44C-971A-25C09B0133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06592" y="1825625"/>
            <a:ext cx="9680400" cy="4351338"/>
          </a:xfrm>
        </p:spPr>
        <p:txBody>
          <a:bodyPr/>
          <a:lstStyle/>
          <a:p>
            <a:r>
              <a:rPr lang="en-US"/>
              <a:t>Project boards: Kanban-style task tracking board</a:t>
            </a:r>
          </a:p>
          <a:p>
            <a:pPr marL="0" indent="0">
              <a:buNone/>
            </a:pPr>
            <a:endParaRPr lang="en-US" sz="1600"/>
          </a:p>
          <a:p>
            <a:r>
              <a:rPr lang="en-US"/>
              <a:t>Wiki: Create &amp; store relevant project documentation</a:t>
            </a:r>
          </a:p>
          <a:p>
            <a:pPr marL="0" indent="0">
              <a:buNone/>
            </a:pPr>
            <a:endParaRPr lang="en-US" sz="1600"/>
          </a:p>
          <a:p>
            <a:r>
              <a:rPr lang="en-US"/>
              <a:t>Insights: Analytics tools for your repository including:</a:t>
            </a:r>
          </a:p>
          <a:p>
            <a:pPr lvl="1"/>
            <a:r>
              <a:rPr lang="en-US" b="1"/>
              <a:t>Network</a:t>
            </a:r>
            <a:r>
              <a:rPr lang="en-US"/>
              <a:t> Graph: Timeline visualization of the commits &amp; branches</a:t>
            </a:r>
          </a:p>
          <a:p>
            <a:pPr lvl="1"/>
            <a:r>
              <a:rPr lang="en-US" b="1"/>
              <a:t>Pulse</a:t>
            </a:r>
            <a:r>
              <a:rPr lang="en-US"/>
              <a:t>: View completed &amp;                                                                                      .                in-progress tasks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B00EB19-C72A-6044-A54F-F261EA3C38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GitHub Overview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50A4BC-3AB2-E140-B4F4-4EC4144D24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7064" y="1783604"/>
            <a:ext cx="914400" cy="956420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3B78664-219E-5840-888E-A710A755A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064" y="2960452"/>
            <a:ext cx="914400" cy="743415"/>
          </a:xfrm>
          <a:prstGeom prst="rect">
            <a:avLst/>
          </a:prstGeom>
        </p:spPr>
      </p:pic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070E0167-08EA-D84F-8672-565FF0A42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064" y="3924295"/>
            <a:ext cx="914400" cy="844062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CC8DC7-4D59-344C-A046-F1E518B20F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7728" y="4434214"/>
            <a:ext cx="5566298" cy="242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835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6E001-94A7-3145-A598-A331EDA1E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Parts of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FE0DB-50DB-3947-ACBA-09DEB78CE8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Branch</a:t>
            </a:r>
          </a:p>
          <a:p>
            <a:pPr lvl="1"/>
            <a:r>
              <a:rPr lang="en-US"/>
              <a:t>Alternative timeline of the code</a:t>
            </a:r>
          </a:p>
          <a:p>
            <a:pPr lvl="1"/>
            <a:r>
              <a:rPr lang="en-US"/>
              <a:t>Ex: Master, Develop, Feature/xxx</a:t>
            </a:r>
          </a:p>
          <a:p>
            <a:pPr marL="457200" lvl="1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Commit</a:t>
            </a:r>
          </a:p>
          <a:p>
            <a:pPr lvl="1"/>
            <a:r>
              <a:rPr lang="en-US"/>
              <a:t>Saving the file changes to the repo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DCC1EB-72EA-9844-99CB-86CF0AFB4C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Pull Request</a:t>
            </a:r>
          </a:p>
          <a:p>
            <a:pPr lvl="1"/>
            <a:r>
              <a:rPr lang="en-US"/>
              <a:t>Share the changes you are proposing with other</a:t>
            </a:r>
          </a:p>
          <a:p>
            <a:pPr marL="457200" lvl="1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Merge Pull Request</a:t>
            </a:r>
          </a:p>
          <a:p>
            <a:pPr lvl="1"/>
            <a:r>
              <a:rPr lang="en-US"/>
              <a:t>Actually updating the Branch (like Master) with the changes,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CB3B20-EC39-4B40-9DAD-B7D82EC05C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GitHub Overview</a:t>
            </a:r>
          </a:p>
        </p:txBody>
      </p:sp>
    </p:spTree>
    <p:extLst>
      <p:ext uri="{BB962C8B-B14F-4D97-AF65-F5344CB8AC3E}">
        <p14:creationId xmlns:p14="http://schemas.microsoft.com/office/powerpoint/2010/main" val="8184848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F9E63-34DB-2249-B5B7-4848D565E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5" y="1324844"/>
            <a:ext cx="6850225" cy="2769175"/>
          </a:xfrm>
        </p:spPr>
        <p:txBody>
          <a:bodyPr/>
          <a:lstStyle/>
          <a:p>
            <a:r>
              <a:rPr lang="en-US"/>
              <a:t>Git Command-Line Cheat Sheet</a:t>
            </a:r>
          </a:p>
        </p:txBody>
      </p:sp>
    </p:spTree>
    <p:extLst>
      <p:ext uri="{BB962C8B-B14F-4D97-AF65-F5344CB8AC3E}">
        <p14:creationId xmlns:p14="http://schemas.microsoft.com/office/powerpoint/2010/main" val="1057966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060C9-2053-0D4B-8874-541558E52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is…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2D62BC-E5D1-5A40-BA4D-AD54FCEE1C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1432560"/>
            <a:ext cx="5897880" cy="5060315"/>
          </a:xfrm>
        </p:spPr>
        <p:txBody>
          <a:bodyPr anchor="ctr"/>
          <a:lstStyle/>
          <a:p>
            <a:r>
              <a:rPr lang="en-US" dirty="0" err="1"/>
              <a:t>GitHub.com</a:t>
            </a:r>
            <a:r>
              <a:rPr lang="en-US" dirty="0"/>
              <a:t> is a collaboration platform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Web-based git repository hosting service.</a:t>
            </a:r>
          </a:p>
          <a:p>
            <a:pPr lvl="1"/>
            <a:r>
              <a:rPr lang="en-US" dirty="0"/>
              <a:t>i.e. hosts the 'remote repositories'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Founded in 2008 and now a Microsoft subsidiary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0843BE-FC43-1642-BD64-E95B79F766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GitHub</a:t>
            </a:r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A33AA1-7EB7-ED48-9CCB-A7C7848E4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0985"/>
            <a:ext cx="5897880" cy="4186338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1F23C137-B751-9943-9AFF-CFB64DC56EF5}"/>
              </a:ext>
            </a:extLst>
          </p:cNvPr>
          <p:cNvSpPr/>
          <p:nvPr/>
        </p:nvSpPr>
        <p:spPr>
          <a:xfrm>
            <a:off x="1859" y="5229664"/>
            <a:ext cx="1626477" cy="1624752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 descr="page2image58278928">
            <a:extLst>
              <a:ext uri="{FF2B5EF4-FFF2-40B4-BE49-F238E27FC236}">
                <a16:creationId xmlns:a16="http://schemas.microsoft.com/office/drawing/2014/main" id="{14803731-D50E-B641-BB24-D5273F1DC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229664"/>
            <a:ext cx="1628336" cy="162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DA81DA-3EE2-6F47-A3FC-FCC4EF01C5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0450" y="2195100"/>
            <a:ext cx="2637430" cy="352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102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0E847-2C5C-8242-84F4-6289E0066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a Repository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961190A-42C4-664E-AF05-EBA27D6F70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759231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3262">
                  <a:extLst>
                    <a:ext uri="{9D8B030D-6E8A-4147-A177-3AD203B41FA5}">
                      <a16:colId xmlns:a16="http://schemas.microsoft.com/office/drawing/2014/main" val="3445315188"/>
                    </a:ext>
                  </a:extLst>
                </a:gridCol>
                <a:gridCol w="6242337">
                  <a:extLst>
                    <a:ext uri="{9D8B030D-6E8A-4147-A177-3AD203B41FA5}">
                      <a16:colId xmlns:a16="http://schemas.microsoft.com/office/drawing/2014/main" val="38399179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549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dirty="0">
                          <a:latin typeface="Proxima Soft" panose="02000506030000020004" pitchFamily="2" charset="0"/>
                        </a:rPr>
                        <a:t>git init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Initialize a local Git repository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603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git clone [</a:t>
                      </a:r>
                      <a:r>
                        <a:rPr lang="en-US" sz="2800" err="1">
                          <a:latin typeface="Proxima Soft" panose="02000506030000020004" pitchFamily="2" charset="0"/>
                        </a:rPr>
                        <a:t>url</a:t>
                      </a:r>
                      <a:r>
                        <a:rPr lang="en-US" sz="2800">
                          <a:latin typeface="Proxima Soft" panose="02000506030000020004" pitchFamily="2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Clone (download) a repo from GitHub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08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git remote add origin [</a:t>
                      </a:r>
                      <a:r>
                        <a:rPr lang="en-US" sz="2800" err="1">
                          <a:latin typeface="Proxima Soft" panose="02000506030000020004" pitchFamily="2" charset="0"/>
                        </a:rPr>
                        <a:t>url</a:t>
                      </a:r>
                      <a:r>
                        <a:rPr lang="en-US" sz="2800">
                          <a:latin typeface="Proxima Soft" panose="02000506030000020004" pitchFamily="2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Link a local repo to a remote repo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835314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9207A9-1F13-ED45-B005-C529DB4B6B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Git Command 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E74B40-EFE3-6043-8B93-CD5E538A2993}"/>
              </a:ext>
            </a:extLst>
          </p:cNvPr>
          <p:cNvSpPr txBox="1"/>
          <p:nvPr/>
        </p:nvSpPr>
        <p:spPr>
          <a:xfrm>
            <a:off x="1310856" y="4715219"/>
            <a:ext cx="7101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Proxima Soft" panose="02000506030000020004" pitchFamily="2" charset="0"/>
              </a:rPr>
              <a:t>Example URL = https://</a:t>
            </a:r>
            <a:r>
              <a:rPr lang="en-US" sz="2800" err="1">
                <a:latin typeface="Proxima Soft" panose="02000506030000020004" pitchFamily="2" charset="0"/>
              </a:rPr>
              <a:t>github.com</a:t>
            </a:r>
            <a:r>
              <a:rPr lang="en-US" sz="2800">
                <a:latin typeface="Proxima Soft" panose="02000506030000020004" pitchFamily="2" charset="0"/>
              </a:rPr>
              <a:t>/user/repo</a:t>
            </a:r>
          </a:p>
        </p:txBody>
      </p:sp>
    </p:spTree>
    <p:extLst>
      <p:ext uri="{BB962C8B-B14F-4D97-AF65-F5344CB8AC3E}">
        <p14:creationId xmlns:p14="http://schemas.microsoft.com/office/powerpoint/2010/main" val="32607298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0E847-2C5C-8242-84F4-6289E0066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Branches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961190A-42C4-664E-AF05-EBA27D6F70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35502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2718">
                  <a:extLst>
                    <a:ext uri="{9D8B030D-6E8A-4147-A177-3AD203B41FA5}">
                      <a16:colId xmlns:a16="http://schemas.microsoft.com/office/drawing/2014/main" val="3445315188"/>
                    </a:ext>
                  </a:extLst>
                </a:gridCol>
                <a:gridCol w="6132881">
                  <a:extLst>
                    <a:ext uri="{9D8B030D-6E8A-4147-A177-3AD203B41FA5}">
                      <a16:colId xmlns:a16="http://schemas.microsoft.com/office/drawing/2014/main" val="38399179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549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git status -v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see which branch is the current 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603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git branch [branch-name]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Create a new branch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08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git branch -d [branch]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Delete the specified branch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043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git checkout [branch]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switch the working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835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git merge [branch]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Merges the specified branch's history into the current branch.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679079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9207A9-1F13-ED45-B005-C529DB4B6B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Git Command Line</a:t>
            </a:r>
          </a:p>
        </p:txBody>
      </p:sp>
    </p:spTree>
    <p:extLst>
      <p:ext uri="{BB962C8B-B14F-4D97-AF65-F5344CB8AC3E}">
        <p14:creationId xmlns:p14="http://schemas.microsoft.com/office/powerpoint/2010/main" val="3764375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75832-B038-AE43-B9AB-F07A05D85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Sync Changes Between Local &amp; Remote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36C21B6-442D-5648-B17C-D5C4AB8EBB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2795081"/>
              </p:ext>
            </p:extLst>
          </p:nvPr>
        </p:nvGraphicFramePr>
        <p:xfrm>
          <a:off x="510448" y="1919288"/>
          <a:ext cx="11171103" cy="2603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3247">
                  <a:extLst>
                    <a:ext uri="{9D8B030D-6E8A-4147-A177-3AD203B41FA5}">
                      <a16:colId xmlns:a16="http://schemas.microsoft.com/office/drawing/2014/main" val="2807844365"/>
                    </a:ext>
                  </a:extLst>
                </a:gridCol>
                <a:gridCol w="6777856">
                  <a:extLst>
                    <a:ext uri="{9D8B030D-6E8A-4147-A177-3AD203B41FA5}">
                      <a16:colId xmlns:a16="http://schemas.microsoft.com/office/drawing/2014/main" val="42318283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18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oxima Soft" panose="02000506030000020004" pitchFamily="2" charset="0"/>
                          <a:ea typeface="+mn-ea"/>
                          <a:cs typeface="+mn-cs"/>
                        </a:rPr>
                        <a:t>git fetch [remote] [branch]</a:t>
                      </a:r>
                      <a:endParaRPr lang="en-US" sz="2800">
                        <a:latin typeface="Proxima Soft" panose="0200050603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oxima Soft" panose="02000506030000020004" pitchFamily="2" charset="0"/>
                          <a:ea typeface="+mn-ea"/>
                          <a:cs typeface="+mn-cs"/>
                        </a:rPr>
                        <a:t>Download history from the remote branch</a:t>
                      </a:r>
                      <a:endParaRPr lang="en-US" sz="2800">
                        <a:latin typeface="Proxima Soft" panose="0200050603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067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git push [remote] [branch]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uploads the specified branch to [remote]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97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git pull [remote]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fetch &amp; download content from [remote]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472015"/>
                  </a:ext>
                </a:extLst>
              </a:tr>
            </a:tbl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DAB78A2-7070-2C4F-B393-21C067F70C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Git Command Line</a:t>
            </a:r>
          </a:p>
        </p:txBody>
      </p:sp>
    </p:spTree>
    <p:extLst>
      <p:ext uri="{BB962C8B-B14F-4D97-AF65-F5344CB8AC3E}">
        <p14:creationId xmlns:p14="http://schemas.microsoft.com/office/powerpoint/2010/main" val="4590937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0E847-2C5C-8242-84F4-6289E0066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Snapshotting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961190A-42C4-664E-AF05-EBA27D6F70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7262663"/>
              </p:ext>
            </p:extLst>
          </p:nvPr>
        </p:nvGraphicFramePr>
        <p:xfrm>
          <a:off x="538449" y="1919288"/>
          <a:ext cx="11115101" cy="3668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5371">
                  <a:extLst>
                    <a:ext uri="{9D8B030D-6E8A-4147-A177-3AD203B41FA5}">
                      <a16:colId xmlns:a16="http://schemas.microsoft.com/office/drawing/2014/main" val="3445315188"/>
                    </a:ext>
                  </a:extLst>
                </a:gridCol>
                <a:gridCol w="6889730">
                  <a:extLst>
                    <a:ext uri="{9D8B030D-6E8A-4147-A177-3AD203B41FA5}">
                      <a16:colId xmlns:a16="http://schemas.microsoft.com/office/drawing/2014/main" val="38399179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Proxima Soft" panose="02000506030000020004" pitchFamily="2" charset="0"/>
                          <a:cs typeface="Courier New" panose="02070309020205020404" pitchFamily="49" charset="0"/>
                        </a:rPr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Proxima Soft" panose="02000506030000020004" pitchFamily="2" charset="0"/>
                          <a:cs typeface="Courier New" panose="02070309020205020404" pitchFamily="49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549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git add [file]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adds [file] to staging area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767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Proxima Soft" panose="02000506030000020004" pitchFamily="2" charset="0"/>
                          <a:cs typeface="Courier New" panose="02070309020205020404" pitchFamily="49" charset="0"/>
                        </a:rPr>
                        <a:t>git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Proxima Soft" panose="02000506030000020004" pitchFamily="2" charset="0"/>
                          <a:cs typeface="Courier New" panose="02070309020205020404" pitchFamily="49" charset="0"/>
                        </a:rPr>
                        <a:t>Checks file 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603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Proxima Soft" panose="02000506030000020004" pitchFamily="2" charset="0"/>
                          <a:cs typeface="Courier New" panose="02070309020205020404" pitchFamily="49" charset="0"/>
                        </a:rPr>
                        <a:t>git add -A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  <a:cs typeface="Courier New" panose="02070309020205020404" pitchFamily="49" charset="0"/>
                        </a:rPr>
                        <a:t>Add all new &amp; modified files to the staging area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67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Proxima Soft" panose="02000506030000020004" pitchFamily="2" charset="0"/>
                          <a:cs typeface="Courier New" panose="02070309020205020404" pitchFamily="49" charset="0"/>
                        </a:rPr>
                        <a:t>git commit -m "[message]"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Proxima Soft" panose="02000506030000020004" pitchFamily="2" charset="0"/>
                          <a:cs typeface="Courier New" panose="02070309020205020404" pitchFamily="49" charset="0"/>
                        </a:rPr>
                        <a:t>Commit changes with a message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77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Proxima Soft" panose="02000506030000020004" pitchFamily="2" charset="0"/>
                          <a:cs typeface="Courier New" panose="02070309020205020404" pitchFamily="49" charset="0"/>
                        </a:rPr>
                        <a:t>git rm -r [file]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Proxima Soft" panose="02000506030000020004" pitchFamily="2" charset="0"/>
                          <a:cs typeface="Courier New" panose="02070309020205020404" pitchFamily="49" charset="0"/>
                        </a:rPr>
                        <a:t>Remove a file or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522693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9207A9-1F13-ED45-B005-C529DB4B6B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Git Command Line</a:t>
            </a:r>
          </a:p>
        </p:txBody>
      </p:sp>
    </p:spTree>
    <p:extLst>
      <p:ext uri="{BB962C8B-B14F-4D97-AF65-F5344CB8AC3E}">
        <p14:creationId xmlns:p14="http://schemas.microsoft.com/office/powerpoint/2010/main" val="38767978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75832-B038-AE43-B9AB-F07A05D85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Make Changes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36C21B6-442D-5648-B17C-D5C4AB8EBB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0280997"/>
              </p:ext>
            </p:extLst>
          </p:nvPr>
        </p:nvGraphicFramePr>
        <p:xfrm>
          <a:off x="215196" y="1913378"/>
          <a:ext cx="11761608" cy="325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8818">
                  <a:extLst>
                    <a:ext uri="{9D8B030D-6E8A-4147-A177-3AD203B41FA5}">
                      <a16:colId xmlns:a16="http://schemas.microsoft.com/office/drawing/2014/main" val="2807844365"/>
                    </a:ext>
                  </a:extLst>
                </a:gridCol>
                <a:gridCol w="7232790">
                  <a:extLst>
                    <a:ext uri="{9D8B030D-6E8A-4147-A177-3AD203B41FA5}">
                      <a16:colId xmlns:a16="http://schemas.microsoft.com/office/drawing/2014/main" val="42318283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18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oxima Soft" panose="02000506030000020004" pitchFamily="2" charset="0"/>
                          <a:ea typeface="+mn-ea"/>
                          <a:cs typeface="+mn-cs"/>
                        </a:rPr>
                        <a:t>git log</a:t>
                      </a:r>
                      <a:endParaRPr lang="en-US" sz="2800">
                        <a:latin typeface="Proxima Soft" panose="0200050603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oxima Soft" panose="02000506030000020004" pitchFamily="2" charset="0"/>
                          <a:ea typeface="+mn-ea"/>
                          <a:cs typeface="+mn-cs"/>
                        </a:rPr>
                        <a:t>lists version history of the current branch</a:t>
                      </a:r>
                      <a:endParaRPr lang="en-US" sz="2800">
                        <a:latin typeface="Proxima Soft" panose="0200050603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067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git log --follow [file]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version history specific to [file]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97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git diff [branch A] [branch B]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Shows the difference between the branches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472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git show [commit]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view details on the [commit]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74234"/>
                  </a:ext>
                </a:extLst>
              </a:tr>
            </a:tbl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BFD00B-EE8D-5D4F-86E8-15A12D3440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Git Command Line</a:t>
            </a:r>
          </a:p>
        </p:txBody>
      </p:sp>
    </p:spTree>
    <p:extLst>
      <p:ext uri="{BB962C8B-B14F-4D97-AF65-F5344CB8AC3E}">
        <p14:creationId xmlns:p14="http://schemas.microsoft.com/office/powerpoint/2010/main" val="36735933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75832-B038-AE43-B9AB-F07A05D85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Redo Commits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36C21B6-442D-5648-B17C-D5C4AB8EBB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1916160"/>
              </p:ext>
            </p:extLst>
          </p:nvPr>
        </p:nvGraphicFramePr>
        <p:xfrm>
          <a:off x="838200" y="1825625"/>
          <a:ext cx="10515599" cy="4523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5839">
                  <a:extLst>
                    <a:ext uri="{9D8B030D-6E8A-4147-A177-3AD203B41FA5}">
                      <a16:colId xmlns:a16="http://schemas.microsoft.com/office/drawing/2014/main" val="2807844365"/>
                    </a:ext>
                  </a:extLst>
                </a:gridCol>
                <a:gridCol w="7409760">
                  <a:extLst>
                    <a:ext uri="{9D8B030D-6E8A-4147-A177-3AD203B41FA5}">
                      <a16:colId xmlns:a16="http://schemas.microsoft.com/office/drawing/2014/main" val="42318283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18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oxima Soft" panose="02000506030000020004" pitchFamily="2" charset="0"/>
                          <a:ea typeface="+mn-ea"/>
                          <a:cs typeface="+mn-cs"/>
                        </a:rPr>
                        <a:t>git reset [commit]</a:t>
                      </a:r>
                      <a:endParaRPr lang="en-US" sz="2800">
                        <a:latin typeface="Proxima Soft" panose="0200050603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oxima Soft" panose="02000506030000020004" pitchFamily="2" charset="0"/>
                          <a:ea typeface="+mn-ea"/>
                          <a:cs typeface="+mn-cs"/>
                        </a:rPr>
                        <a:t>revert back to [commit]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Past-deleting undo 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067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git revert [commit]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'safe' way to revert back to [commit]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Forward-moving undo operation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97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git revert 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Proxima Soft" panose="02000506030000020004" pitchFamily="2" charset="0"/>
                        </a:rPr>
                        <a:t>Create a new commit with the inverse of the last commit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092223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D50A42-AE8B-E447-B7F8-8610ADFDF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Git Command Line</a:t>
            </a:r>
          </a:p>
        </p:txBody>
      </p:sp>
    </p:spTree>
    <p:extLst>
      <p:ext uri="{BB962C8B-B14F-4D97-AF65-F5344CB8AC3E}">
        <p14:creationId xmlns:p14="http://schemas.microsoft.com/office/powerpoint/2010/main" val="32062193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42FCA2-0E2C-1843-8AED-DC48F1E75D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55182637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D477D-7188-E445-9673-69B2A8F77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 Specific Tutorials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D2C5F-66EB-7A42-B4A7-7A7C44E3A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https://www.datacamp.com/community/tutorials/git-push-pull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BDEA05-61FC-6648-A406-B2D86DA639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Windows</a:t>
            </a:r>
          </a:p>
        </p:txBody>
      </p:sp>
    </p:spTree>
    <p:extLst>
      <p:ext uri="{BB962C8B-B14F-4D97-AF65-F5344CB8AC3E}">
        <p14:creationId xmlns:p14="http://schemas.microsoft.com/office/powerpoint/2010/main" val="12542109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B815E-99FC-854D-8E57-DB9762610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59EE8-E016-884E-B817-9B32B39FA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https://product.hubspot.com/blog/git-and-github-tutorial-for-beginners</a:t>
            </a:r>
            <a:endParaRPr lang="en-US" dirty="0"/>
          </a:p>
          <a:p>
            <a:r>
              <a:rPr lang="en-US" dirty="0">
                <a:hlinkClick r:id="rId3"/>
              </a:rPr>
              <a:t>https://guides.github.com</a:t>
            </a:r>
            <a:r>
              <a:rPr lang="en-US">
                <a:hlinkClick r:id="rId3"/>
              </a:rPr>
              <a:t>/activities/hello-world/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14C84-28B8-7A41-B494-BA9D01980E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7576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CCE4E-F758-0541-85B4-6C67A175D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 Studio Code + Command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2B0E8-8C19-1142-A000-4E8B21308B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825625"/>
            <a:ext cx="60198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b="1"/>
              <a:t>Download Visual Studio Code:</a:t>
            </a:r>
          </a:p>
          <a:p>
            <a:pPr marL="0" indent="0" algn="ctr">
              <a:buNone/>
            </a:pPr>
            <a:r>
              <a:rPr lang="en-US">
                <a:hlinkClick r:id="rId2"/>
              </a:rPr>
              <a:t>code.visualstudio.com</a:t>
            </a:r>
            <a:endParaRPr lang="en-US"/>
          </a:p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90BAC7-CB2B-0C43-8054-1EEE7053BA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0" y="1825624"/>
            <a:ext cx="60198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Run VS Code from Command Line</a:t>
            </a:r>
          </a:p>
          <a:p>
            <a:r>
              <a:rPr lang="en-US"/>
              <a:t>Open VS Code</a:t>
            </a:r>
          </a:p>
          <a:p>
            <a:r>
              <a:rPr lang="en-US"/>
              <a:t>Open Command Palette</a:t>
            </a:r>
          </a:p>
          <a:p>
            <a:pPr lvl="1"/>
            <a:r>
              <a:rPr lang="en-US"/>
              <a:t>by pressing </a:t>
            </a:r>
            <a:r>
              <a:rPr lang="en-US" b="1"/>
              <a:t>Command</a:t>
            </a:r>
            <a:r>
              <a:rPr lang="en-US"/>
              <a:t> + </a:t>
            </a:r>
            <a:r>
              <a:rPr lang="en-US" b="1"/>
              <a:t>Shift</a:t>
            </a:r>
            <a:r>
              <a:rPr lang="en-US"/>
              <a:t> + </a:t>
            </a:r>
            <a:r>
              <a:rPr lang="en-US" b="1"/>
              <a:t>P</a:t>
            </a:r>
          </a:p>
          <a:p>
            <a:r>
              <a:rPr lang="en-US"/>
              <a:t>Then type </a:t>
            </a:r>
            <a:r>
              <a:rPr lang="en-US" b="1"/>
              <a:t>Shell</a:t>
            </a:r>
            <a:r>
              <a:rPr lang="en-US"/>
              <a:t> &amp; select </a:t>
            </a:r>
            <a:r>
              <a:rPr lang="en-US" b="1"/>
              <a:t>Shell Command : Install code in PATH</a:t>
            </a:r>
          </a:p>
          <a:p>
            <a:r>
              <a:rPr lang="en-US"/>
              <a:t>Restart the terminal</a:t>
            </a:r>
          </a:p>
          <a:p>
            <a:r>
              <a:rPr lang="en-US"/>
              <a:t>Open VS Code in current directory by typing </a:t>
            </a:r>
            <a:r>
              <a:rPr lang="en-US" b="1"/>
              <a:t>Code .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42AF03-68C7-D84F-9491-22E1486004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/>
              <a:t>VS Code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5B4D62-C2F0-B74F-BEEF-3B5387332E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293596"/>
            <a:ext cx="5182853" cy="35644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DFC31A-19C7-774A-A6BF-1BB83EF101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018270"/>
            <a:ext cx="5786717" cy="382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783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E3A56-0345-1F47-8196-DE63036F4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GitHub Account</a:t>
            </a:r>
          </a:p>
        </p:txBody>
      </p:sp>
      <p:pic>
        <p:nvPicPr>
          <p:cNvPr id="12" name="Content Placeholder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36E908-9074-8E4B-84D8-711DCBDDEA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42455" y="1822027"/>
            <a:ext cx="4911436" cy="3395381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4323388-BE16-B449-85A5-A8025ECF9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74426" y="1822027"/>
            <a:ext cx="6795654" cy="4351338"/>
          </a:xfrm>
        </p:spPr>
        <p:txBody>
          <a:bodyPr/>
          <a:lstStyle/>
          <a:p>
            <a:r>
              <a:rPr lang="en-US" dirty="0"/>
              <a:t>Create a GitHub account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hlinkClick r:id="rId4"/>
              </a:rPr>
              <a:t>github.com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Add 2-Factor Authentication (</a:t>
            </a:r>
            <a:r>
              <a:rPr lang="en-US" dirty="0">
                <a:hlinkClick r:id="rId5"/>
              </a:rPr>
              <a:t>help doc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Go to GitHub Settings: </a:t>
            </a:r>
          </a:p>
          <a:p>
            <a:pPr lvl="1"/>
            <a:r>
              <a:rPr lang="en-US" dirty="0"/>
              <a:t>Profile Photo &gt; Settings &gt; Security &gt; Two-factor authentication</a:t>
            </a:r>
          </a:p>
          <a:p>
            <a:pPr lvl="1"/>
            <a:r>
              <a:rPr lang="en-US" dirty="0">
                <a:hlinkClick r:id="rId6"/>
              </a:rPr>
              <a:t>https://github.com/settings/security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Install an Authenticator App:</a:t>
            </a:r>
          </a:p>
          <a:p>
            <a:pPr lvl="1"/>
            <a:r>
              <a:rPr lang="en-US" dirty="0"/>
              <a:t>e.g. </a:t>
            </a:r>
            <a:r>
              <a:rPr lang="en-US" dirty="0">
                <a:hlinkClick r:id="rId7"/>
              </a:rPr>
              <a:t>Microsoft</a:t>
            </a:r>
            <a:r>
              <a:rPr lang="en-US" dirty="0"/>
              <a:t>, </a:t>
            </a:r>
            <a:r>
              <a:rPr lang="en-US" dirty="0">
                <a:hlinkClick r:id="rId8"/>
              </a:rPr>
              <a:t>Authy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Enpass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AD2B50-1A73-584E-AD7B-7B5070E081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Installation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0101EF-D04C-0042-948B-776A12F9F1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95881" y="1905433"/>
            <a:ext cx="11303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860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469C4-8DDE-144B-8773-9E1D1CAD2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Recommend Plugins for VS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24039-66D7-1D4B-8347-83241AF890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Auto Close Tag</a:t>
            </a:r>
          </a:p>
          <a:p>
            <a:r>
              <a:rPr lang="en-US"/>
              <a:t>Auto Rename Tag</a:t>
            </a:r>
          </a:p>
          <a:p>
            <a:r>
              <a:rPr lang="en-US"/>
              <a:t>Beautify</a:t>
            </a:r>
          </a:p>
          <a:p>
            <a:r>
              <a:rPr lang="en-US"/>
              <a:t>Bracket Pair Colorizer</a:t>
            </a:r>
          </a:p>
          <a:p>
            <a:r>
              <a:rPr lang="en-US"/>
              <a:t>Material Theme</a:t>
            </a:r>
          </a:p>
          <a:p>
            <a:r>
              <a:rPr lang="en-US"/>
              <a:t>ES Lint</a:t>
            </a:r>
          </a:p>
          <a:p>
            <a:r>
              <a:rPr lang="en-US"/>
              <a:t>Highlight Matching Tag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44A94C-3526-0745-A4DD-139701B942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HTML Snippets</a:t>
            </a:r>
          </a:p>
          <a:p>
            <a:r>
              <a:rPr lang="en-US"/>
              <a:t>Live Server</a:t>
            </a:r>
          </a:p>
          <a:p>
            <a:r>
              <a:rPr lang="en-US"/>
              <a:t>Material Icon Theme</a:t>
            </a:r>
          </a:p>
          <a:p>
            <a:r>
              <a:rPr lang="en-US" err="1"/>
              <a:t>nbsp-vscode</a:t>
            </a:r>
            <a:endParaRPr lang="en-US"/>
          </a:p>
          <a:p>
            <a:r>
              <a:rPr lang="en-US"/>
              <a:t>Replace curly quotes</a:t>
            </a:r>
          </a:p>
          <a:p>
            <a:r>
              <a:rPr lang="en-US"/>
              <a:t>Settings Sync</a:t>
            </a:r>
          </a:p>
          <a:p>
            <a:r>
              <a:rPr lang="en-US" err="1"/>
              <a:t>zenkaku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AFEEA6-7D14-5840-827B-C141FCB868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VS Code</a:t>
            </a:r>
          </a:p>
        </p:txBody>
      </p:sp>
    </p:spTree>
    <p:extLst>
      <p:ext uri="{BB962C8B-B14F-4D97-AF65-F5344CB8AC3E}">
        <p14:creationId xmlns:p14="http://schemas.microsoft.com/office/powerpoint/2010/main" val="203477853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12818</TotalTime>
  <Words>5598</Words>
  <Application>Microsoft Macintosh PowerPoint</Application>
  <PresentationFormat>Widescreen</PresentationFormat>
  <Paragraphs>977</Paragraphs>
  <Slides>90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7" baseType="lpstr">
      <vt:lpstr>Arial</vt:lpstr>
      <vt:lpstr>Calibri</vt:lpstr>
      <vt:lpstr>Courier New</vt:lpstr>
      <vt:lpstr>Menlo</vt:lpstr>
      <vt:lpstr>Proxima Soft</vt:lpstr>
      <vt:lpstr>Proxima Soft Extrabold</vt:lpstr>
      <vt:lpstr>Custom Design</vt:lpstr>
      <vt:lpstr>PowerPoint Presentation</vt:lpstr>
      <vt:lpstr>Lessons' Objective</vt:lpstr>
      <vt:lpstr>Overview</vt:lpstr>
      <vt:lpstr>PowerPoint Presentation</vt:lpstr>
      <vt:lpstr>First, What is Version Control?</vt:lpstr>
      <vt:lpstr>Version Control Examples</vt:lpstr>
      <vt:lpstr>Git is…</vt:lpstr>
      <vt:lpstr>GitHub is…</vt:lpstr>
      <vt:lpstr>Create a GitHub Account</vt:lpstr>
      <vt:lpstr>Personal Access Token for Command Line</vt:lpstr>
      <vt:lpstr>PowerPoint Presentation</vt:lpstr>
      <vt:lpstr>Install Git - MacOS</vt:lpstr>
      <vt:lpstr>Install Git - MacOS - Potential Issue</vt:lpstr>
      <vt:lpstr>PowerPoint Presentation</vt:lpstr>
      <vt:lpstr>Installing Git on Windows</vt:lpstr>
      <vt:lpstr>WSL's Required Environment</vt:lpstr>
      <vt:lpstr>Install Windows Subsystem for Linux (WSL)</vt:lpstr>
      <vt:lpstr>Install Windows Subsystem for Linux (WSL)</vt:lpstr>
      <vt:lpstr>Configure WSL - Initialize</vt:lpstr>
      <vt:lpstr>Configure WSL - Initialize</vt:lpstr>
      <vt:lpstr>Configure WSL - Initialize</vt:lpstr>
      <vt:lpstr>Configure WSL - VS Code</vt:lpstr>
      <vt:lpstr>Japanese version of Ubuntu</vt:lpstr>
      <vt:lpstr>Configure Git + GitHub</vt:lpstr>
      <vt:lpstr>Configure Git + GitHub</vt:lpstr>
      <vt:lpstr>Configure Git + GitHub</vt:lpstr>
      <vt:lpstr>Confirm the Settings</vt:lpstr>
      <vt:lpstr>VS Code + Explorer</vt:lpstr>
      <vt:lpstr>Windows + WLS and GitHub</vt:lpstr>
      <vt:lpstr>PowerPoint Presentation</vt:lpstr>
      <vt:lpstr>Configure Git</vt:lpstr>
      <vt:lpstr>Create a Local Git Repository</vt:lpstr>
      <vt:lpstr>Add a README.md file to the Local Repo</vt:lpstr>
      <vt:lpstr>Check Git's Status</vt:lpstr>
      <vt:lpstr>Saving #1 - Add a File to Git's Staging Area </vt:lpstr>
      <vt:lpstr>Saving #2 - Add a File to Git Repo</vt:lpstr>
      <vt:lpstr>Create a GitHub Repository</vt:lpstr>
      <vt:lpstr>Local Git  GitHub</vt:lpstr>
      <vt:lpstr>Local Git  GitHub</vt:lpstr>
      <vt:lpstr>Congrats! Hands-on A &amp; B is Completed!</vt:lpstr>
      <vt:lpstr>PowerPoint Presentation</vt:lpstr>
      <vt:lpstr>Saving Changes with Git</vt:lpstr>
      <vt:lpstr>Saving Changes with Git</vt:lpstr>
      <vt:lpstr>Saving Changes with Git</vt:lpstr>
      <vt:lpstr>Saving Changes with Git</vt:lpstr>
      <vt:lpstr>Saving Changes with Git</vt:lpstr>
      <vt:lpstr> Why have Staging Area?</vt:lpstr>
      <vt:lpstr>Working with Remote Repos</vt:lpstr>
      <vt:lpstr>Working with Remote Repos</vt:lpstr>
      <vt:lpstr>git push?</vt:lpstr>
      <vt:lpstr>Hands-on B Review</vt:lpstr>
      <vt:lpstr>PowerPoint Presentation</vt:lpstr>
      <vt:lpstr>Create a New Branch</vt:lpstr>
      <vt:lpstr>Changing develop Branch</vt:lpstr>
      <vt:lpstr>Confirming the Change on GitHub</vt:lpstr>
      <vt:lpstr>Create &amp; Merge Pull Request</vt:lpstr>
      <vt:lpstr>GitHub repo  Update Local repo</vt:lpstr>
      <vt:lpstr>PowerPoint Presentation</vt:lpstr>
      <vt:lpstr>Git Branches</vt:lpstr>
      <vt:lpstr>Branches - Website</vt:lpstr>
      <vt:lpstr>Git Pull vs Push</vt:lpstr>
      <vt:lpstr>PowerPoint Presentation</vt:lpstr>
      <vt:lpstr>#1 - Create a Branch</vt:lpstr>
      <vt:lpstr>#2 - Making a commit</vt:lpstr>
      <vt:lpstr>#3 - Open a Pull Request</vt:lpstr>
      <vt:lpstr>GitHub Workflow - Test</vt:lpstr>
      <vt:lpstr>GitHub Workflow - Merge to Master!</vt:lpstr>
      <vt:lpstr>GitHub Workflow - Overview</vt:lpstr>
      <vt:lpstr>PowerPoint Presentation</vt:lpstr>
      <vt:lpstr>Preparation for Time Travel </vt:lpstr>
      <vt:lpstr>Check the Past</vt:lpstr>
      <vt:lpstr>Time Travel Back 2 Commits</vt:lpstr>
      <vt:lpstr>Reset vs Revert</vt:lpstr>
      <vt:lpstr>PowerPoint Presentation</vt:lpstr>
      <vt:lpstr>GitHub Repository</vt:lpstr>
      <vt:lpstr>GitHub Issues &amp; Pull Request</vt:lpstr>
      <vt:lpstr>GitHub Overview</vt:lpstr>
      <vt:lpstr>Parts of GitHub</vt:lpstr>
      <vt:lpstr>PowerPoint Presentation</vt:lpstr>
      <vt:lpstr>Create a Repository</vt:lpstr>
      <vt:lpstr>Branches</vt:lpstr>
      <vt:lpstr>Sync Changes Between Local &amp; Remote</vt:lpstr>
      <vt:lpstr>Snapshotting</vt:lpstr>
      <vt:lpstr>Make Changes</vt:lpstr>
      <vt:lpstr>Redo Commits</vt:lpstr>
      <vt:lpstr>PowerPoint Presentation</vt:lpstr>
      <vt:lpstr>Window Specific Tutorials </vt:lpstr>
      <vt:lpstr>Resources</vt:lpstr>
      <vt:lpstr>Visual Studio Code + Command Line</vt:lpstr>
      <vt:lpstr>Recommend Plugins for VS Code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Genji Fujimori (藤森 源司)</dc:creator>
  <cp:keywords/>
  <dc:description/>
  <cp:lastModifiedBy>Genji Fujimori (藤森 源司)</cp:lastModifiedBy>
  <cp:revision>282</cp:revision>
  <dcterms:created xsi:type="dcterms:W3CDTF">2020-04-01T05:21:59Z</dcterms:created>
  <dcterms:modified xsi:type="dcterms:W3CDTF">2020-05-19T07:27:08Z</dcterms:modified>
  <cp:category/>
</cp:coreProperties>
</file>